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8CD04E-63C1-41C9-8278-33029B557DF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339A75-1A88-49E5-953F-8BC11EA7911C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Целевой раздел стр.5 - 62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924CB7-F1C8-4059-880F-226D73FEF2FE}" type="parTrans" cxnId="{83FAF6AF-514F-47AB-B1AB-BDE34EE862FF}">
      <dgm:prSet/>
      <dgm:spPr/>
      <dgm:t>
        <a:bodyPr/>
        <a:lstStyle/>
        <a:p>
          <a:endParaRPr lang="ru-RU"/>
        </a:p>
      </dgm:t>
    </dgm:pt>
    <dgm:pt modelId="{4009DDE7-5348-408D-9BC0-A8567AFD5C31}" type="sibTrans" cxnId="{83FAF6AF-514F-47AB-B1AB-BDE34EE862FF}">
      <dgm:prSet/>
      <dgm:spPr/>
      <dgm:t>
        <a:bodyPr/>
        <a:lstStyle/>
        <a:p>
          <a:endParaRPr lang="ru-RU"/>
        </a:p>
      </dgm:t>
    </dgm:pt>
    <dgm:pt modelId="{4075AC5E-081E-4968-A36C-E8B8F854AF2D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Цели, задачи, принципы ОП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3A248B-F8B7-4123-A81C-79EE174860AB}" type="parTrans" cxnId="{94C6B61B-E20B-4B2F-980A-6E73094EE49A}">
      <dgm:prSet/>
      <dgm:spPr/>
      <dgm:t>
        <a:bodyPr/>
        <a:lstStyle/>
        <a:p>
          <a:endParaRPr lang="ru-RU"/>
        </a:p>
      </dgm:t>
    </dgm:pt>
    <dgm:pt modelId="{FACFBEE1-8F34-42D6-A259-9B5A58D243EE}" type="sibTrans" cxnId="{94C6B61B-E20B-4B2F-980A-6E73094EE49A}">
      <dgm:prSet/>
      <dgm:spPr/>
      <dgm:t>
        <a:bodyPr/>
        <a:lstStyle/>
        <a:p>
          <a:endParaRPr lang="ru-RU"/>
        </a:p>
      </dgm:t>
    </dgm:pt>
    <dgm:pt modelId="{B07A8191-3659-4E25-8535-389224AC5FD5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 стр. 103 - 549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B0E302-3828-49AA-8501-894DE4C7DA2F}" type="parTrans" cxnId="{FEEE6651-7362-4103-86B3-1BBEA4886591}">
      <dgm:prSet/>
      <dgm:spPr/>
      <dgm:t>
        <a:bodyPr/>
        <a:lstStyle/>
        <a:p>
          <a:endParaRPr lang="ru-RU"/>
        </a:p>
      </dgm:t>
    </dgm:pt>
    <dgm:pt modelId="{6FC3BE7F-7D65-4EC5-801F-C00447E9D4E8}" type="sibTrans" cxnId="{FEEE6651-7362-4103-86B3-1BBEA4886591}">
      <dgm:prSet/>
      <dgm:spPr/>
      <dgm:t>
        <a:bodyPr/>
        <a:lstStyle/>
        <a:p>
          <a:endParaRPr lang="ru-RU"/>
        </a:p>
      </dgm:t>
    </dgm:pt>
    <dgm:pt modelId="{6294A78C-AEEE-47A8-BDA5-4A54D2741FDB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 и содержание образовательной деятельности по каждой образовательной области для всех возрастных групп обучающихся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DCCB0-9943-4529-AF12-B50E6319FC69}" type="parTrans" cxnId="{D47D8562-B5AE-4E54-8D03-30D5E8B8BE17}">
      <dgm:prSet/>
      <dgm:spPr/>
      <dgm:t>
        <a:bodyPr/>
        <a:lstStyle/>
        <a:p>
          <a:endParaRPr lang="ru-RU"/>
        </a:p>
      </dgm:t>
    </dgm:pt>
    <dgm:pt modelId="{0731BC49-8554-49FA-9909-18674048BE19}" type="sibTrans" cxnId="{D47D8562-B5AE-4E54-8D03-30D5E8B8BE17}">
      <dgm:prSet/>
      <dgm:spPr/>
      <dgm:t>
        <a:bodyPr/>
        <a:lstStyle/>
        <a:p>
          <a:endParaRPr lang="ru-RU"/>
        </a:p>
      </dgm:t>
    </dgm:pt>
    <dgm:pt modelId="{DFD74735-8379-4307-A84A-30672DA15B42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 стр. 553 - 650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492BD8-0993-4586-A0E7-7E275EE9022E}" type="parTrans" cxnId="{296E4A84-21D4-41DD-95E5-9FA4DDE09C44}">
      <dgm:prSet/>
      <dgm:spPr/>
      <dgm:t>
        <a:bodyPr/>
        <a:lstStyle/>
        <a:p>
          <a:endParaRPr lang="ru-RU"/>
        </a:p>
      </dgm:t>
    </dgm:pt>
    <dgm:pt modelId="{73D60F2E-7AD3-4588-9AF2-86A9365F3061}" type="sibTrans" cxnId="{296E4A84-21D4-41DD-95E5-9FA4DDE09C44}">
      <dgm:prSet/>
      <dgm:spPr/>
      <dgm:t>
        <a:bodyPr/>
        <a:lstStyle/>
        <a:p>
          <a:endParaRPr lang="ru-RU"/>
        </a:p>
      </dgm:t>
    </dgm:pt>
    <dgm:pt modelId="{0342A4F8-62DB-4912-8ACE-3933A4360A6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описание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психолого­педагогических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кадровых условий реализации ОП, ее материально- техническое обеспечение</a:t>
          </a:r>
          <a:endParaRPr lang="ru-RU" sz="1900" dirty="0"/>
        </a:p>
      </dgm:t>
    </dgm:pt>
    <dgm:pt modelId="{F6557A1F-F409-477D-9E4D-9695103425B7}" type="parTrans" cxnId="{B3E5F389-16BC-4C15-9B9F-9FE48D63AC25}">
      <dgm:prSet/>
      <dgm:spPr/>
      <dgm:t>
        <a:bodyPr/>
        <a:lstStyle/>
        <a:p>
          <a:endParaRPr lang="ru-RU"/>
        </a:p>
      </dgm:t>
    </dgm:pt>
    <dgm:pt modelId="{B69AC5DB-0751-4237-85DF-197343A2A8A7}" type="sibTrans" cxnId="{B3E5F389-16BC-4C15-9B9F-9FE48D63AC25}">
      <dgm:prSet/>
      <dgm:spPr/>
      <dgm:t>
        <a:bodyPr/>
        <a:lstStyle/>
        <a:p>
          <a:endParaRPr lang="ru-RU"/>
        </a:p>
      </dgm:t>
    </dgm:pt>
    <dgm:pt modelId="{2AEE71BB-124B-44ED-813F-E9B6FB28CB20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Планируемые  результаты освоения ОП в разные периоды детства подходы к педагогической диагностике достижения планируемы х результатов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23D22-D779-4650-8934-B60FB281F8D0}" type="parTrans" cxnId="{36FBF82C-408B-4CDE-A4C6-112996F018B7}">
      <dgm:prSet/>
      <dgm:spPr/>
      <dgm:t>
        <a:bodyPr/>
        <a:lstStyle/>
        <a:p>
          <a:endParaRPr lang="ru-RU"/>
        </a:p>
      </dgm:t>
    </dgm:pt>
    <dgm:pt modelId="{84A1CAD1-865A-479F-975D-FFA228C21D1A}" type="sibTrans" cxnId="{36FBF82C-408B-4CDE-A4C6-112996F018B7}">
      <dgm:prSet/>
      <dgm:spPr/>
      <dgm:t>
        <a:bodyPr/>
        <a:lstStyle/>
        <a:p>
          <a:endParaRPr lang="ru-RU"/>
        </a:p>
      </dgm:t>
    </dgm:pt>
    <dgm:pt modelId="{E798AB80-F554-4F58-9035-9287A5619EFD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Подходы к педагогической диагностике достижения планируемы х результатов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95F0D5-1E85-4001-AB42-5FEC25152855}" type="parTrans" cxnId="{086782C8-8713-48B7-9583-120F59623150}">
      <dgm:prSet/>
      <dgm:spPr/>
      <dgm:t>
        <a:bodyPr/>
        <a:lstStyle/>
        <a:p>
          <a:endParaRPr lang="ru-RU"/>
        </a:p>
      </dgm:t>
    </dgm:pt>
    <dgm:pt modelId="{81944109-5A1C-4867-8DC5-E09470AF16DE}" type="sibTrans" cxnId="{086782C8-8713-48B7-9583-120F59623150}">
      <dgm:prSet/>
      <dgm:spPr/>
      <dgm:t>
        <a:bodyPr/>
        <a:lstStyle/>
        <a:p>
          <a:endParaRPr lang="ru-RU"/>
        </a:p>
      </dgm:t>
    </dgm:pt>
    <dgm:pt modelId="{19F81757-CB13-42A6-9FF6-36FE59A5C55F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Характеристики особенностей развития детей дошкольного возраста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8F1584-CCC1-4CAB-8083-19C9EDF66ABB}" type="parTrans" cxnId="{D5B4D06B-292C-453A-B5BF-401F6AF5FE99}">
      <dgm:prSet/>
      <dgm:spPr/>
      <dgm:t>
        <a:bodyPr/>
        <a:lstStyle/>
        <a:p>
          <a:endParaRPr lang="ru-RU"/>
        </a:p>
      </dgm:t>
    </dgm:pt>
    <dgm:pt modelId="{4BEBC081-E05F-48DD-8D34-C058F0249533}" type="sibTrans" cxnId="{D5B4D06B-292C-453A-B5BF-401F6AF5FE99}">
      <dgm:prSet/>
      <dgm:spPr/>
      <dgm:t>
        <a:bodyPr/>
        <a:lstStyle/>
        <a:p>
          <a:endParaRPr lang="ru-RU"/>
        </a:p>
      </dgm:t>
    </dgm:pt>
    <dgm:pt modelId="{041F618B-B5C3-4F41-8445-F670C992048D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и задачи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62EE02-A006-4A05-A953-90DFD9B2E255}" type="parTrans" cxnId="{9CA535E1-3889-4F4B-894F-E375BC6AB544}">
      <dgm:prSet/>
      <dgm:spPr/>
      <dgm:t>
        <a:bodyPr/>
        <a:lstStyle/>
        <a:p>
          <a:endParaRPr lang="ru-RU"/>
        </a:p>
      </dgm:t>
    </dgm:pt>
    <dgm:pt modelId="{BA304768-E02E-4F9F-B9CC-18A30C3CB38C}" type="sibTrans" cxnId="{9CA535E1-3889-4F4B-894F-E375BC6AB544}">
      <dgm:prSet/>
      <dgm:spPr/>
      <dgm:t>
        <a:bodyPr/>
        <a:lstStyle/>
        <a:p>
          <a:endParaRPr lang="ru-RU"/>
        </a:p>
      </dgm:t>
    </dgm:pt>
    <dgm:pt modelId="{756C59BA-2112-4701-AFEC-5AFA4FE81DF5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коррекционно-развивающей работы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9B4CD9-285F-400D-8DA2-29F9615E0719}" type="parTrans" cxnId="{8E4223D6-B7D3-4CED-BA18-0F30F829D55B}">
      <dgm:prSet/>
      <dgm:spPr/>
      <dgm:t>
        <a:bodyPr/>
        <a:lstStyle/>
        <a:p>
          <a:endParaRPr lang="ru-RU"/>
        </a:p>
      </dgm:t>
    </dgm:pt>
    <dgm:pt modelId="{94CF2ECF-4CDC-4CEB-86E4-4EB1A8A07960}" type="sibTrans" cxnId="{8E4223D6-B7D3-4CED-BA18-0F30F829D55B}">
      <dgm:prSet/>
      <dgm:spPr/>
      <dgm:t>
        <a:bodyPr/>
        <a:lstStyle/>
        <a:p>
          <a:endParaRPr lang="ru-RU"/>
        </a:p>
      </dgm:t>
    </dgm:pt>
    <dgm:pt modelId="{007752F8-A6A7-46ED-B66F-821E7683A201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материалы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04745F-84AB-4531-9786-EDFBBF8A8435}" type="parTrans" cxnId="{756F1EDA-95C7-4E17-8E63-E8DFFA27A8E5}">
      <dgm:prSet/>
      <dgm:spPr/>
      <dgm:t>
        <a:bodyPr/>
        <a:lstStyle/>
        <a:p>
          <a:endParaRPr lang="ru-RU"/>
        </a:p>
      </dgm:t>
    </dgm:pt>
    <dgm:pt modelId="{17659D33-9A26-4C82-9FA5-AAF62F94FA6F}" type="sibTrans" cxnId="{756F1EDA-95C7-4E17-8E63-E8DFFA27A8E5}">
      <dgm:prSet/>
      <dgm:spPr/>
      <dgm:t>
        <a:bodyPr/>
        <a:lstStyle/>
        <a:p>
          <a:endParaRPr lang="ru-RU"/>
        </a:p>
      </dgm:t>
    </dgm:pt>
    <dgm:pt modelId="{2AC18E17-3F23-4FD4-AB7E-64AA1708B7C7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режим и распорядок дня в дошкольных группах</a:t>
          </a:r>
          <a:endParaRPr lang="ru-RU" sz="1900" dirty="0"/>
        </a:p>
      </dgm:t>
    </dgm:pt>
    <dgm:pt modelId="{1DC11943-90B8-4CF0-98EF-6C7A0C582B92}" type="parTrans" cxnId="{8A52DB58-822D-4C36-80AD-F5B37C6127BA}">
      <dgm:prSet/>
      <dgm:spPr/>
      <dgm:t>
        <a:bodyPr/>
        <a:lstStyle/>
        <a:p>
          <a:endParaRPr lang="ru-RU"/>
        </a:p>
      </dgm:t>
    </dgm:pt>
    <dgm:pt modelId="{FD472E30-D4FF-414B-A373-2F35D5AE7CD1}" type="sibTrans" cxnId="{8A52DB58-822D-4C36-80AD-F5B37C6127BA}">
      <dgm:prSet/>
      <dgm:spPr/>
      <dgm:t>
        <a:bodyPr/>
        <a:lstStyle/>
        <a:p>
          <a:endParaRPr lang="ru-RU"/>
        </a:p>
      </dgm:t>
    </dgm:pt>
    <dgm:pt modelId="{6D3019E4-7336-4D4E-B0F0-C221140582EC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примерные перечни произведений разных видов искусства</a:t>
          </a:r>
          <a:endParaRPr lang="ru-RU" sz="1900" dirty="0"/>
        </a:p>
      </dgm:t>
    </dgm:pt>
    <dgm:pt modelId="{445BD33F-1B98-4B3B-96F1-0B6EC153236A}" type="parTrans" cxnId="{81A90451-7225-410C-A67D-1E4382683E81}">
      <dgm:prSet/>
      <dgm:spPr/>
      <dgm:t>
        <a:bodyPr/>
        <a:lstStyle/>
        <a:p>
          <a:endParaRPr lang="ru-RU"/>
        </a:p>
      </dgm:t>
    </dgm:pt>
    <dgm:pt modelId="{3962B0FD-BAA3-4BDD-AABC-098BA80F4463}" type="sibTrans" cxnId="{81A90451-7225-410C-A67D-1E4382683E81}">
      <dgm:prSet/>
      <dgm:spPr/>
      <dgm:t>
        <a:bodyPr/>
        <a:lstStyle/>
        <a:p>
          <a:endParaRPr lang="ru-RU"/>
        </a:p>
      </dgm:t>
    </dgm:pt>
    <dgm:pt modelId="{38698525-2BA8-47BF-A8DD-56CCF7E889A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календарный план воспитательной рабо</a:t>
          </a:r>
          <a:r>
            <a:rPr lang="ru-RU" sz="1900" dirty="0" smtClean="0"/>
            <a:t>ты</a:t>
          </a:r>
          <a:endParaRPr lang="ru-RU" sz="1900" dirty="0"/>
        </a:p>
      </dgm:t>
    </dgm:pt>
    <dgm:pt modelId="{536C197A-4DFB-4692-A721-04BCB372A85B}" type="parTrans" cxnId="{E787280E-D03C-4818-9337-B54FBAFC4016}">
      <dgm:prSet/>
      <dgm:spPr/>
      <dgm:t>
        <a:bodyPr/>
        <a:lstStyle/>
        <a:p>
          <a:endParaRPr lang="ru-RU"/>
        </a:p>
      </dgm:t>
    </dgm:pt>
    <dgm:pt modelId="{9491DF34-EEFB-4255-AD49-B9EA9CD2BA12}" type="sibTrans" cxnId="{E787280E-D03C-4818-9337-B54FBAFC4016}">
      <dgm:prSet/>
      <dgm:spPr/>
      <dgm:t>
        <a:bodyPr/>
        <a:lstStyle/>
        <a:p>
          <a:endParaRPr lang="ru-RU"/>
        </a:p>
      </dgm:t>
    </dgm:pt>
    <dgm:pt modelId="{EECE3EAA-FCCB-44F4-9B0A-5B1C36806CAF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Рабочая программа воспитания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5FEFA8-3EF9-4B4E-BF96-F58EAE4D71B4}" type="parTrans" cxnId="{3B31C984-5BDB-491B-A101-F296F73F8F28}">
      <dgm:prSet/>
      <dgm:spPr/>
      <dgm:t>
        <a:bodyPr/>
        <a:lstStyle/>
        <a:p>
          <a:endParaRPr lang="ru-RU"/>
        </a:p>
      </dgm:t>
    </dgm:pt>
    <dgm:pt modelId="{7DFF64DE-8FA4-476D-BB1A-76ABEF6EDFEF}" type="sibTrans" cxnId="{3B31C984-5BDB-491B-A101-F296F73F8F28}">
      <dgm:prSet/>
      <dgm:spPr/>
      <dgm:t>
        <a:bodyPr/>
        <a:lstStyle/>
        <a:p>
          <a:endParaRPr lang="ru-RU"/>
        </a:p>
      </dgm:t>
    </dgm:pt>
    <dgm:pt modelId="{0EA61212-6DA9-41E3-8D7D-AEE0471EC40D}" type="pres">
      <dgm:prSet presAssocID="{CC8CD04E-63C1-41C9-8278-33029B557D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604BB3-2B24-4CED-B816-97CB4EDBC46A}" type="pres">
      <dgm:prSet presAssocID="{A1339A75-1A88-49E5-953F-8BC11EA7911C}" presName="composite" presStyleCnt="0"/>
      <dgm:spPr/>
    </dgm:pt>
    <dgm:pt modelId="{5EB01F50-BB1C-4810-8F05-9252C15F32D0}" type="pres">
      <dgm:prSet presAssocID="{A1339A75-1A88-49E5-953F-8BC11EA7911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2981B-A0A5-4532-BB4C-80B0524B92B6}" type="pres">
      <dgm:prSet presAssocID="{A1339A75-1A88-49E5-953F-8BC11EA7911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22186-CD73-4A0E-9FEF-46BB74C7AC03}" type="pres">
      <dgm:prSet presAssocID="{4009DDE7-5348-408D-9BC0-A8567AFD5C31}" presName="space" presStyleCnt="0"/>
      <dgm:spPr/>
    </dgm:pt>
    <dgm:pt modelId="{08938ACA-6DA1-48FC-8830-273EFE26AB19}" type="pres">
      <dgm:prSet presAssocID="{B07A8191-3659-4E25-8535-389224AC5FD5}" presName="composite" presStyleCnt="0"/>
      <dgm:spPr/>
    </dgm:pt>
    <dgm:pt modelId="{59C0350E-4BC8-4D1C-86AC-E38921A89DEF}" type="pres">
      <dgm:prSet presAssocID="{B07A8191-3659-4E25-8535-389224AC5FD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F52394-1E11-4CF3-BF7A-525F3F006339}" type="pres">
      <dgm:prSet presAssocID="{B07A8191-3659-4E25-8535-389224AC5FD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094D7-2136-46E8-BC5E-5FF2C55EE8E0}" type="pres">
      <dgm:prSet presAssocID="{6FC3BE7F-7D65-4EC5-801F-C00447E9D4E8}" presName="space" presStyleCnt="0"/>
      <dgm:spPr/>
    </dgm:pt>
    <dgm:pt modelId="{60D3D463-46D5-4D08-9329-F5C3E6EEADDB}" type="pres">
      <dgm:prSet presAssocID="{DFD74735-8379-4307-A84A-30672DA15B42}" presName="composite" presStyleCnt="0"/>
      <dgm:spPr/>
    </dgm:pt>
    <dgm:pt modelId="{3474A4F3-8A15-472F-AE8D-A2755779C567}" type="pres">
      <dgm:prSet presAssocID="{DFD74735-8379-4307-A84A-30672DA15B4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49F9F-01E1-402C-A355-74E4274E98E7}" type="pres">
      <dgm:prSet presAssocID="{DFD74735-8379-4307-A84A-30672DA15B4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E6651-7362-4103-86B3-1BBEA4886591}" srcId="{CC8CD04E-63C1-41C9-8278-33029B557DFB}" destId="{B07A8191-3659-4E25-8535-389224AC5FD5}" srcOrd="1" destOrd="0" parTransId="{58B0E302-3828-49AA-8501-894DE4C7DA2F}" sibTransId="{6FC3BE7F-7D65-4EC5-801F-C00447E9D4E8}"/>
    <dgm:cxn modelId="{E787280E-D03C-4818-9337-B54FBAFC4016}" srcId="{DFD74735-8379-4307-A84A-30672DA15B42}" destId="{38698525-2BA8-47BF-A8DD-56CCF7E889A8}" srcOrd="3" destOrd="0" parTransId="{536C197A-4DFB-4692-A721-04BCB372A85B}" sibTransId="{9491DF34-EEFB-4255-AD49-B9EA9CD2BA12}"/>
    <dgm:cxn modelId="{94C6B61B-E20B-4B2F-980A-6E73094EE49A}" srcId="{A1339A75-1A88-49E5-953F-8BC11EA7911C}" destId="{4075AC5E-081E-4968-A36C-E8B8F854AF2D}" srcOrd="0" destOrd="0" parTransId="{5F3A248B-F8B7-4123-A81C-79EE174860AB}" sibTransId="{FACFBEE1-8F34-42D6-A259-9B5A58D243EE}"/>
    <dgm:cxn modelId="{8E4223D6-B7D3-4CED-BA18-0F30F829D55B}" srcId="{B07A8191-3659-4E25-8535-389224AC5FD5}" destId="{756C59BA-2112-4701-AFEC-5AFA4FE81DF5}" srcOrd="2" destOrd="0" parTransId="{909B4CD9-285F-400D-8DA2-29F9615E0719}" sibTransId="{94CF2ECF-4CDC-4CEB-86E4-4EB1A8A07960}"/>
    <dgm:cxn modelId="{9CA535E1-3889-4F4B-894F-E375BC6AB544}" srcId="{B07A8191-3659-4E25-8535-389224AC5FD5}" destId="{041F618B-B5C3-4F41-8445-F670C992048D}" srcOrd="1" destOrd="0" parTransId="{5E62EE02-A006-4A05-A953-90DFD9B2E255}" sibTransId="{BA304768-E02E-4F9F-B9CC-18A30C3CB38C}"/>
    <dgm:cxn modelId="{F530D9E4-FB14-47BC-B136-8C05751D5709}" type="presOf" srcId="{38698525-2BA8-47BF-A8DD-56CCF7E889A8}" destId="{45C49F9F-01E1-402C-A355-74E4274E98E7}" srcOrd="0" destOrd="3" presId="urn:microsoft.com/office/officeart/2005/8/layout/hList1"/>
    <dgm:cxn modelId="{70637508-51E1-4E7C-AAD0-2E14D57041D2}" type="presOf" srcId="{041F618B-B5C3-4F41-8445-F670C992048D}" destId="{99F52394-1E11-4CF3-BF7A-525F3F006339}" srcOrd="0" destOrd="1" presId="urn:microsoft.com/office/officeart/2005/8/layout/hList1"/>
    <dgm:cxn modelId="{37ECDE1F-655B-43F0-A2AC-C82C3F5C6C12}" type="presOf" srcId="{4075AC5E-081E-4968-A36C-E8B8F854AF2D}" destId="{FD12981B-A0A5-4532-BB4C-80B0524B92B6}" srcOrd="0" destOrd="0" presId="urn:microsoft.com/office/officeart/2005/8/layout/hList1"/>
    <dgm:cxn modelId="{5C36CE79-C9A5-4D3D-93CC-61CAA27A5862}" type="presOf" srcId="{6D3019E4-7336-4D4E-B0F0-C221140582EC}" destId="{45C49F9F-01E1-402C-A355-74E4274E98E7}" srcOrd="0" destOrd="2" presId="urn:microsoft.com/office/officeart/2005/8/layout/hList1"/>
    <dgm:cxn modelId="{D7125392-703F-44B5-B983-11D74D7AA885}" type="presOf" srcId="{6294A78C-AEEE-47A8-BDA5-4A54D2741FDB}" destId="{99F52394-1E11-4CF3-BF7A-525F3F006339}" srcOrd="0" destOrd="0" presId="urn:microsoft.com/office/officeart/2005/8/layout/hList1"/>
    <dgm:cxn modelId="{EDC05593-EA24-4925-BF4A-6B63E2A9E6D8}" type="presOf" srcId="{2AC18E17-3F23-4FD4-AB7E-64AA1708B7C7}" destId="{45C49F9F-01E1-402C-A355-74E4274E98E7}" srcOrd="0" destOrd="1" presId="urn:microsoft.com/office/officeart/2005/8/layout/hList1"/>
    <dgm:cxn modelId="{296E4A84-21D4-41DD-95E5-9FA4DDE09C44}" srcId="{CC8CD04E-63C1-41C9-8278-33029B557DFB}" destId="{DFD74735-8379-4307-A84A-30672DA15B42}" srcOrd="2" destOrd="0" parTransId="{10492BD8-0993-4586-A0E7-7E275EE9022E}" sibTransId="{73D60F2E-7AD3-4588-9AF2-86A9365F3061}"/>
    <dgm:cxn modelId="{756F1EDA-95C7-4E17-8E63-E8DFFA27A8E5}" srcId="{B07A8191-3659-4E25-8535-389224AC5FD5}" destId="{007752F8-A6A7-46ED-B66F-821E7683A201}" srcOrd="4" destOrd="0" parTransId="{1704745F-84AB-4531-9786-EDFBBF8A8435}" sibTransId="{17659D33-9A26-4C82-9FA5-AAF62F94FA6F}"/>
    <dgm:cxn modelId="{D47D8562-B5AE-4E54-8D03-30D5E8B8BE17}" srcId="{B07A8191-3659-4E25-8535-389224AC5FD5}" destId="{6294A78C-AEEE-47A8-BDA5-4A54D2741FDB}" srcOrd="0" destOrd="0" parTransId="{46BDCCB0-9943-4529-AF12-B50E6319FC69}" sibTransId="{0731BC49-8554-49FA-9909-18674048BE19}"/>
    <dgm:cxn modelId="{420AF557-1CA2-4520-9953-B037053F2ACF}" type="presOf" srcId="{EECE3EAA-FCCB-44F4-9B0A-5B1C36806CAF}" destId="{99F52394-1E11-4CF3-BF7A-525F3F006339}" srcOrd="0" destOrd="3" presId="urn:microsoft.com/office/officeart/2005/8/layout/hList1"/>
    <dgm:cxn modelId="{3B31C984-5BDB-491B-A101-F296F73F8F28}" srcId="{B07A8191-3659-4E25-8535-389224AC5FD5}" destId="{EECE3EAA-FCCB-44F4-9B0A-5B1C36806CAF}" srcOrd="3" destOrd="0" parTransId="{605FEFA8-3EF9-4B4E-BF96-F58EAE4D71B4}" sibTransId="{7DFF64DE-8FA4-476D-BB1A-76ABEF6EDFEF}"/>
    <dgm:cxn modelId="{2D001778-640E-44EA-937B-716C34F4E747}" type="presOf" srcId="{A1339A75-1A88-49E5-953F-8BC11EA7911C}" destId="{5EB01F50-BB1C-4810-8F05-9252C15F32D0}" srcOrd="0" destOrd="0" presId="urn:microsoft.com/office/officeart/2005/8/layout/hList1"/>
    <dgm:cxn modelId="{43E11C8A-684B-40CA-9FB9-81013D9682D0}" type="presOf" srcId="{B07A8191-3659-4E25-8535-389224AC5FD5}" destId="{59C0350E-4BC8-4D1C-86AC-E38921A89DEF}" srcOrd="0" destOrd="0" presId="urn:microsoft.com/office/officeart/2005/8/layout/hList1"/>
    <dgm:cxn modelId="{81A90451-7225-410C-A67D-1E4382683E81}" srcId="{DFD74735-8379-4307-A84A-30672DA15B42}" destId="{6D3019E4-7336-4D4E-B0F0-C221140582EC}" srcOrd="2" destOrd="0" parTransId="{445BD33F-1B98-4B3B-96F1-0B6EC153236A}" sibTransId="{3962B0FD-BAA3-4BDD-AABC-098BA80F4463}"/>
    <dgm:cxn modelId="{65D2F708-E11E-4756-978D-F57B24C1EE30}" type="presOf" srcId="{0342A4F8-62DB-4912-8ACE-3933A4360A68}" destId="{45C49F9F-01E1-402C-A355-74E4274E98E7}" srcOrd="0" destOrd="0" presId="urn:microsoft.com/office/officeart/2005/8/layout/hList1"/>
    <dgm:cxn modelId="{F46FBD3B-E7E5-4DEE-A192-E678ABD0ADC6}" type="presOf" srcId="{E798AB80-F554-4F58-9035-9287A5619EFD}" destId="{FD12981B-A0A5-4532-BB4C-80B0524B92B6}" srcOrd="0" destOrd="3" presId="urn:microsoft.com/office/officeart/2005/8/layout/hList1"/>
    <dgm:cxn modelId="{83FAF6AF-514F-47AB-B1AB-BDE34EE862FF}" srcId="{CC8CD04E-63C1-41C9-8278-33029B557DFB}" destId="{A1339A75-1A88-49E5-953F-8BC11EA7911C}" srcOrd="0" destOrd="0" parTransId="{EC924CB7-F1C8-4059-880F-226D73FEF2FE}" sibTransId="{4009DDE7-5348-408D-9BC0-A8567AFD5C31}"/>
    <dgm:cxn modelId="{44F475A9-8C8E-4925-AE28-439B6E038127}" type="presOf" srcId="{CC8CD04E-63C1-41C9-8278-33029B557DFB}" destId="{0EA61212-6DA9-41E3-8D7D-AEE0471EC40D}" srcOrd="0" destOrd="0" presId="urn:microsoft.com/office/officeart/2005/8/layout/hList1"/>
    <dgm:cxn modelId="{086782C8-8713-48B7-9583-120F59623150}" srcId="{A1339A75-1A88-49E5-953F-8BC11EA7911C}" destId="{E798AB80-F554-4F58-9035-9287A5619EFD}" srcOrd="3" destOrd="0" parTransId="{A195F0D5-1E85-4001-AB42-5FEC25152855}" sibTransId="{81944109-5A1C-4867-8DC5-E09470AF16DE}"/>
    <dgm:cxn modelId="{FB8863BD-EAAD-4E52-AC4A-B022324C92E2}" type="presOf" srcId="{19F81757-CB13-42A6-9FF6-36FE59A5C55F}" destId="{FD12981B-A0A5-4532-BB4C-80B0524B92B6}" srcOrd="0" destOrd="2" presId="urn:microsoft.com/office/officeart/2005/8/layout/hList1"/>
    <dgm:cxn modelId="{551F37E2-7D01-48F7-B859-988032F349C0}" type="presOf" srcId="{2AEE71BB-124B-44ED-813F-E9B6FB28CB20}" destId="{FD12981B-A0A5-4532-BB4C-80B0524B92B6}" srcOrd="0" destOrd="1" presId="urn:microsoft.com/office/officeart/2005/8/layout/hList1"/>
    <dgm:cxn modelId="{921C43BF-4A37-4F31-B0AE-C4C2D08383E8}" type="presOf" srcId="{DFD74735-8379-4307-A84A-30672DA15B42}" destId="{3474A4F3-8A15-472F-AE8D-A2755779C567}" srcOrd="0" destOrd="0" presId="urn:microsoft.com/office/officeart/2005/8/layout/hList1"/>
    <dgm:cxn modelId="{36FBF82C-408B-4CDE-A4C6-112996F018B7}" srcId="{A1339A75-1A88-49E5-953F-8BC11EA7911C}" destId="{2AEE71BB-124B-44ED-813F-E9B6FB28CB20}" srcOrd="1" destOrd="0" parTransId="{12D23D22-D779-4650-8934-B60FB281F8D0}" sibTransId="{84A1CAD1-865A-479F-975D-FFA228C21D1A}"/>
    <dgm:cxn modelId="{8A52DB58-822D-4C36-80AD-F5B37C6127BA}" srcId="{DFD74735-8379-4307-A84A-30672DA15B42}" destId="{2AC18E17-3F23-4FD4-AB7E-64AA1708B7C7}" srcOrd="1" destOrd="0" parTransId="{1DC11943-90B8-4CF0-98EF-6C7A0C582B92}" sibTransId="{FD472E30-D4FF-414B-A373-2F35D5AE7CD1}"/>
    <dgm:cxn modelId="{97493E02-A22D-42C7-904A-8CB0D04AD508}" type="presOf" srcId="{007752F8-A6A7-46ED-B66F-821E7683A201}" destId="{99F52394-1E11-4CF3-BF7A-525F3F006339}" srcOrd="0" destOrd="4" presId="urn:microsoft.com/office/officeart/2005/8/layout/hList1"/>
    <dgm:cxn modelId="{B3E5F389-16BC-4C15-9B9F-9FE48D63AC25}" srcId="{DFD74735-8379-4307-A84A-30672DA15B42}" destId="{0342A4F8-62DB-4912-8ACE-3933A4360A68}" srcOrd="0" destOrd="0" parTransId="{F6557A1F-F409-477D-9E4D-9695103425B7}" sibTransId="{B69AC5DB-0751-4237-85DF-197343A2A8A7}"/>
    <dgm:cxn modelId="{D5B4D06B-292C-453A-B5BF-401F6AF5FE99}" srcId="{A1339A75-1A88-49E5-953F-8BC11EA7911C}" destId="{19F81757-CB13-42A6-9FF6-36FE59A5C55F}" srcOrd="2" destOrd="0" parTransId="{AD8F1584-CCC1-4CAB-8083-19C9EDF66ABB}" sibTransId="{4BEBC081-E05F-48DD-8D34-C058F0249533}"/>
    <dgm:cxn modelId="{43A4AEB7-CC9F-4B02-9914-A0F590839950}" type="presOf" srcId="{756C59BA-2112-4701-AFEC-5AFA4FE81DF5}" destId="{99F52394-1E11-4CF3-BF7A-525F3F006339}" srcOrd="0" destOrd="2" presId="urn:microsoft.com/office/officeart/2005/8/layout/hList1"/>
    <dgm:cxn modelId="{33C0C872-CFE8-4716-BF43-D57AB4BB7910}" type="presParOf" srcId="{0EA61212-6DA9-41E3-8D7D-AEE0471EC40D}" destId="{93604BB3-2B24-4CED-B816-97CB4EDBC46A}" srcOrd="0" destOrd="0" presId="urn:microsoft.com/office/officeart/2005/8/layout/hList1"/>
    <dgm:cxn modelId="{C6453163-D375-4DD5-9834-CB1F7A082DE2}" type="presParOf" srcId="{93604BB3-2B24-4CED-B816-97CB4EDBC46A}" destId="{5EB01F50-BB1C-4810-8F05-9252C15F32D0}" srcOrd="0" destOrd="0" presId="urn:microsoft.com/office/officeart/2005/8/layout/hList1"/>
    <dgm:cxn modelId="{B2CFC892-BF96-4B05-AE61-CD30F280D172}" type="presParOf" srcId="{93604BB3-2B24-4CED-B816-97CB4EDBC46A}" destId="{FD12981B-A0A5-4532-BB4C-80B0524B92B6}" srcOrd="1" destOrd="0" presId="urn:microsoft.com/office/officeart/2005/8/layout/hList1"/>
    <dgm:cxn modelId="{2F5E9A07-0BD9-4BA7-8A91-E66F4CF1FD47}" type="presParOf" srcId="{0EA61212-6DA9-41E3-8D7D-AEE0471EC40D}" destId="{63922186-CD73-4A0E-9FEF-46BB74C7AC03}" srcOrd="1" destOrd="0" presId="urn:microsoft.com/office/officeart/2005/8/layout/hList1"/>
    <dgm:cxn modelId="{F73DD9AE-81F3-4E25-8FC0-0FEB9E471626}" type="presParOf" srcId="{0EA61212-6DA9-41E3-8D7D-AEE0471EC40D}" destId="{08938ACA-6DA1-48FC-8830-273EFE26AB19}" srcOrd="2" destOrd="0" presId="urn:microsoft.com/office/officeart/2005/8/layout/hList1"/>
    <dgm:cxn modelId="{D267C80C-332F-41DA-8BCD-8B1357C9F3EC}" type="presParOf" srcId="{08938ACA-6DA1-48FC-8830-273EFE26AB19}" destId="{59C0350E-4BC8-4D1C-86AC-E38921A89DEF}" srcOrd="0" destOrd="0" presId="urn:microsoft.com/office/officeart/2005/8/layout/hList1"/>
    <dgm:cxn modelId="{DAF870A2-4A7F-4190-A8BD-B51CDFDD931A}" type="presParOf" srcId="{08938ACA-6DA1-48FC-8830-273EFE26AB19}" destId="{99F52394-1E11-4CF3-BF7A-525F3F006339}" srcOrd="1" destOrd="0" presId="urn:microsoft.com/office/officeart/2005/8/layout/hList1"/>
    <dgm:cxn modelId="{09DF3B5A-D7F7-4E8C-B3AF-9957763232C4}" type="presParOf" srcId="{0EA61212-6DA9-41E3-8D7D-AEE0471EC40D}" destId="{84A094D7-2136-46E8-BC5E-5FF2C55EE8E0}" srcOrd="3" destOrd="0" presId="urn:microsoft.com/office/officeart/2005/8/layout/hList1"/>
    <dgm:cxn modelId="{01005070-3A19-4106-BAD9-87D52DCAA375}" type="presParOf" srcId="{0EA61212-6DA9-41E3-8D7D-AEE0471EC40D}" destId="{60D3D463-46D5-4D08-9329-F5C3E6EEADDB}" srcOrd="4" destOrd="0" presId="urn:microsoft.com/office/officeart/2005/8/layout/hList1"/>
    <dgm:cxn modelId="{2ED347D9-09A3-4966-A4A8-837B687EDA14}" type="presParOf" srcId="{60D3D463-46D5-4D08-9329-F5C3E6EEADDB}" destId="{3474A4F3-8A15-472F-AE8D-A2755779C567}" srcOrd="0" destOrd="0" presId="urn:microsoft.com/office/officeart/2005/8/layout/hList1"/>
    <dgm:cxn modelId="{9B191498-4E90-4B49-AB38-AD3FB28689FF}" type="presParOf" srcId="{60D3D463-46D5-4D08-9329-F5C3E6EEADDB}" destId="{45C49F9F-01E1-402C-A355-74E4274E98E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155E93-741E-4CAB-8291-44531B2E1D0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03A0B8-1245-4EC1-8487-9ABB57D0FED0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t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учѐта ведущей деятельности:</a:t>
          </a:r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5E5E5E-B019-4A5D-B4DB-9F1093BC85CB}" type="parTrans" cxnId="{553FC5AC-BCDD-4C1B-8C11-A265384611C7}">
      <dgm:prSet/>
      <dgm:spPr/>
      <dgm:t>
        <a:bodyPr/>
        <a:lstStyle/>
        <a:p>
          <a:endParaRPr lang="ru-RU"/>
        </a:p>
      </dgm:t>
    </dgm:pt>
    <dgm:pt modelId="{C1AC2247-D086-4C91-B8B7-7E77C612FACA}" type="sibTrans" cxnId="{553FC5AC-BCDD-4C1B-8C11-A265384611C7}">
      <dgm:prSet/>
      <dgm:spPr/>
      <dgm:t>
        <a:bodyPr/>
        <a:lstStyle/>
        <a:p>
          <a:endParaRPr lang="ru-RU"/>
        </a:p>
      </dgm:t>
    </dgm:pt>
    <dgm:pt modelId="{03E1CF67-25DF-475E-82A2-62EB092EC42E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 реализуется в контексте всех перечисленных в ФГОС ДО и ФОП ДО видов детской деятельности, с акцентом на ведущую деятельность для каждого возрастного периода – от непосредственного эмоционального общения со взрослым до предметной (предметно - манипулятивной) и игровой деятельности;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E5F2EA-32C0-4CB7-B167-562E0A0E7FB0}" type="parTrans" cxnId="{6D65FD49-6AE7-4E72-96C9-D04FF75FAE62}">
      <dgm:prSet/>
      <dgm:spPr/>
      <dgm:t>
        <a:bodyPr/>
        <a:lstStyle/>
        <a:p>
          <a:endParaRPr lang="ru-RU"/>
        </a:p>
      </dgm:t>
    </dgm:pt>
    <dgm:pt modelId="{3009D727-D0EA-4F56-A8EB-AC9636AEE36D}" type="sibTrans" cxnId="{6D65FD49-6AE7-4E72-96C9-D04FF75FAE62}">
      <dgm:prSet/>
      <dgm:spPr/>
      <dgm:t>
        <a:bodyPr/>
        <a:lstStyle/>
        <a:p>
          <a:endParaRPr lang="ru-RU"/>
        </a:p>
      </dgm:t>
    </dgm:pt>
    <dgm:pt modelId="{2D7D73A1-AB45-43DF-AB7F-05A4FA4D073E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t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учета возрастных и индивидуальных особенностей детей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009BAA-72F1-40EF-91E0-37450BFD294F}" type="parTrans" cxnId="{64D869A9-DE99-4188-89F0-FECAB60FA9B6}">
      <dgm:prSet/>
      <dgm:spPr/>
      <dgm:t>
        <a:bodyPr/>
        <a:lstStyle/>
        <a:p>
          <a:endParaRPr lang="ru-RU"/>
        </a:p>
      </dgm:t>
    </dgm:pt>
    <dgm:pt modelId="{AF12EF3C-1554-4695-8CE8-5E1B414C0EC9}" type="sibTrans" cxnId="{64D869A9-DE99-4188-89F0-FECAB60FA9B6}">
      <dgm:prSet/>
      <dgm:spPr/>
      <dgm:t>
        <a:bodyPr/>
        <a:lstStyle/>
        <a:p>
          <a:endParaRPr lang="ru-RU"/>
        </a:p>
      </dgm:t>
    </dgm:pt>
    <dgm:pt modelId="{D01071AB-EDE9-4342-839D-9E5ADB88D909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 учитывает возрастные характеристики развития ребенка на разных этапах дошкольного возраста, предусматривает возможность и механизмы разработки индивидуальных траекторий развития и образования детей с особыми возможностями, способностями, потребностями и интересами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A67D23-B92D-4FFE-A00E-9B1C37E64CFF}" type="parTrans" cxnId="{01BAD616-9E21-482A-85FC-89C527EA78F1}">
      <dgm:prSet/>
      <dgm:spPr/>
      <dgm:t>
        <a:bodyPr/>
        <a:lstStyle/>
        <a:p>
          <a:endParaRPr lang="ru-RU"/>
        </a:p>
      </dgm:t>
    </dgm:pt>
    <dgm:pt modelId="{81B69426-C211-4FB6-BBB4-463CC0335FCE}" type="sibTrans" cxnId="{01BAD616-9E21-482A-85FC-89C527EA78F1}">
      <dgm:prSet/>
      <dgm:spPr/>
      <dgm:t>
        <a:bodyPr/>
        <a:lstStyle/>
        <a:p>
          <a:endParaRPr lang="ru-RU"/>
        </a:p>
      </dgm:t>
    </dgm:pt>
    <dgm:pt modelId="{2BC08401-1DDC-41B2-BEE0-4F8A75A45953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t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амплификации детского развития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6D849-DAC2-4FA8-B2AD-E56E2381A709}" type="parTrans" cxnId="{FFBBCA7D-A870-42FE-9E7B-9F829BAA40CA}">
      <dgm:prSet/>
      <dgm:spPr/>
      <dgm:t>
        <a:bodyPr/>
        <a:lstStyle/>
        <a:p>
          <a:endParaRPr lang="ru-RU"/>
        </a:p>
      </dgm:t>
    </dgm:pt>
    <dgm:pt modelId="{D341A947-19AD-44A5-BD2F-D640845963B7}" type="sibTrans" cxnId="{FFBBCA7D-A870-42FE-9E7B-9F829BAA40CA}">
      <dgm:prSet/>
      <dgm:spPr/>
      <dgm:t>
        <a:bodyPr/>
        <a:lstStyle/>
        <a:p>
          <a:endParaRPr lang="ru-RU"/>
        </a:p>
      </dgm:t>
    </dgm:pt>
    <dgm:pt modelId="{DE4F724D-546C-486C-B434-ADD5E56D2F02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 направленного процесса обогащения и развертывания содержания видов детской деятельности, а также общения детей с взрослыми и сверстниками, соответствующего возрастным задачам дошкольного возраста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19028F-B813-4DD8-8E35-E762255A6308}" type="parTrans" cxnId="{FA62E13B-9EE9-4647-B876-A6747B4594C3}">
      <dgm:prSet/>
      <dgm:spPr/>
      <dgm:t>
        <a:bodyPr/>
        <a:lstStyle/>
        <a:p>
          <a:endParaRPr lang="ru-RU"/>
        </a:p>
      </dgm:t>
    </dgm:pt>
    <dgm:pt modelId="{31DCD68F-13CB-49BA-B549-91AA3C455C65}" type="sibTrans" cxnId="{FA62E13B-9EE9-4647-B876-A6747B4594C3}">
      <dgm:prSet/>
      <dgm:spPr/>
      <dgm:t>
        <a:bodyPr/>
        <a:lstStyle/>
        <a:p>
          <a:endParaRPr lang="ru-RU"/>
        </a:p>
      </dgm:t>
    </dgm:pt>
    <dgm:pt modelId="{9459FEA9-0B84-432B-B158-4851382A71FD}" type="pres">
      <dgm:prSet presAssocID="{19155E93-741E-4CAB-8291-44531B2E1D0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4941C0-3163-4977-A808-866E0B5ACA61}" type="pres">
      <dgm:prSet presAssocID="{3A03A0B8-1245-4EC1-8487-9ABB57D0FED0}" presName="linNode" presStyleCnt="0"/>
      <dgm:spPr/>
    </dgm:pt>
    <dgm:pt modelId="{2DAA5F90-93B1-4276-BBF6-8C6972F69D21}" type="pres">
      <dgm:prSet presAssocID="{3A03A0B8-1245-4EC1-8487-9ABB57D0FED0}" presName="parentText" presStyleLbl="node1" presStyleIdx="0" presStyleCnt="3" custLinFactNeighborX="-25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79D5A-78B6-45AB-9544-12F1FF60C14A}" type="pres">
      <dgm:prSet presAssocID="{3A03A0B8-1245-4EC1-8487-9ABB57D0FE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81AF8-5D6E-4473-ACCA-5465B4ED63CE}" type="pres">
      <dgm:prSet presAssocID="{C1AC2247-D086-4C91-B8B7-7E77C612FACA}" presName="sp" presStyleCnt="0"/>
      <dgm:spPr/>
    </dgm:pt>
    <dgm:pt modelId="{35DDF8BC-126A-4958-896F-32AB3606326C}" type="pres">
      <dgm:prSet presAssocID="{2D7D73A1-AB45-43DF-AB7F-05A4FA4D073E}" presName="linNode" presStyleCnt="0"/>
      <dgm:spPr/>
    </dgm:pt>
    <dgm:pt modelId="{62E54735-8692-49DB-AE3D-BA40E17B6F71}" type="pres">
      <dgm:prSet presAssocID="{2D7D73A1-AB45-43DF-AB7F-05A4FA4D073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DA39EA-64FF-4BC9-86A0-915B0ABE25ED}" type="pres">
      <dgm:prSet presAssocID="{2D7D73A1-AB45-43DF-AB7F-05A4FA4D073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C72412-1721-4D07-B883-F4DD9F74728D}" type="pres">
      <dgm:prSet presAssocID="{AF12EF3C-1554-4695-8CE8-5E1B414C0EC9}" presName="sp" presStyleCnt="0"/>
      <dgm:spPr/>
    </dgm:pt>
    <dgm:pt modelId="{9FEE7008-E459-442A-ADAE-A5BF46DD1EC2}" type="pres">
      <dgm:prSet presAssocID="{2BC08401-1DDC-41B2-BEE0-4F8A75A45953}" presName="linNode" presStyleCnt="0"/>
      <dgm:spPr/>
    </dgm:pt>
    <dgm:pt modelId="{FD883EE6-CE6C-461A-A078-DB543F38442F}" type="pres">
      <dgm:prSet presAssocID="{2BC08401-1DDC-41B2-BEE0-4F8A75A4595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10D6D3-0BBA-4F33-8E4C-C9E6EC1A1FAA}" type="pres">
      <dgm:prSet presAssocID="{2BC08401-1DDC-41B2-BEE0-4F8A75A4595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65FD49-6AE7-4E72-96C9-D04FF75FAE62}" srcId="{3A03A0B8-1245-4EC1-8487-9ABB57D0FED0}" destId="{03E1CF67-25DF-475E-82A2-62EB092EC42E}" srcOrd="0" destOrd="0" parTransId="{13E5F2EA-32C0-4CB7-B167-562E0A0E7FB0}" sibTransId="{3009D727-D0EA-4F56-A8EB-AC9636AEE36D}"/>
    <dgm:cxn modelId="{130692D3-790E-4E60-851A-56ED856A58EB}" type="presOf" srcId="{03E1CF67-25DF-475E-82A2-62EB092EC42E}" destId="{76279D5A-78B6-45AB-9544-12F1FF60C14A}" srcOrd="0" destOrd="0" presId="urn:microsoft.com/office/officeart/2005/8/layout/vList5"/>
    <dgm:cxn modelId="{3D540931-1396-4FBD-AFD1-E1FAB3DA9C41}" type="presOf" srcId="{DE4F724D-546C-486C-B434-ADD5E56D2F02}" destId="{0C10D6D3-0BBA-4F33-8E4C-C9E6EC1A1FAA}" srcOrd="0" destOrd="0" presId="urn:microsoft.com/office/officeart/2005/8/layout/vList5"/>
    <dgm:cxn modelId="{6C02B5F0-3340-49C6-955F-C51CCEBC330A}" type="presOf" srcId="{2D7D73A1-AB45-43DF-AB7F-05A4FA4D073E}" destId="{62E54735-8692-49DB-AE3D-BA40E17B6F71}" srcOrd="0" destOrd="0" presId="urn:microsoft.com/office/officeart/2005/8/layout/vList5"/>
    <dgm:cxn modelId="{36B00DF0-96CE-4723-A104-AF3704A1839E}" type="presOf" srcId="{3A03A0B8-1245-4EC1-8487-9ABB57D0FED0}" destId="{2DAA5F90-93B1-4276-BBF6-8C6972F69D21}" srcOrd="0" destOrd="0" presId="urn:microsoft.com/office/officeart/2005/8/layout/vList5"/>
    <dgm:cxn modelId="{FFBBCA7D-A870-42FE-9E7B-9F829BAA40CA}" srcId="{19155E93-741E-4CAB-8291-44531B2E1D09}" destId="{2BC08401-1DDC-41B2-BEE0-4F8A75A45953}" srcOrd="2" destOrd="0" parTransId="{19B6D849-DAC2-4FA8-B2AD-E56E2381A709}" sibTransId="{D341A947-19AD-44A5-BD2F-D640845963B7}"/>
    <dgm:cxn modelId="{AFB66BDA-E724-444B-B9BB-90814DF97B38}" type="presOf" srcId="{2BC08401-1DDC-41B2-BEE0-4F8A75A45953}" destId="{FD883EE6-CE6C-461A-A078-DB543F38442F}" srcOrd="0" destOrd="0" presId="urn:microsoft.com/office/officeart/2005/8/layout/vList5"/>
    <dgm:cxn modelId="{FA62E13B-9EE9-4647-B876-A6747B4594C3}" srcId="{2BC08401-1DDC-41B2-BEE0-4F8A75A45953}" destId="{DE4F724D-546C-486C-B434-ADD5E56D2F02}" srcOrd="0" destOrd="0" parTransId="{9419028F-B813-4DD8-8E35-E762255A6308}" sibTransId="{31DCD68F-13CB-49BA-B549-91AA3C455C65}"/>
    <dgm:cxn modelId="{64D869A9-DE99-4188-89F0-FECAB60FA9B6}" srcId="{19155E93-741E-4CAB-8291-44531B2E1D09}" destId="{2D7D73A1-AB45-43DF-AB7F-05A4FA4D073E}" srcOrd="1" destOrd="0" parTransId="{FB009BAA-72F1-40EF-91E0-37450BFD294F}" sibTransId="{AF12EF3C-1554-4695-8CE8-5E1B414C0EC9}"/>
    <dgm:cxn modelId="{4D0367EB-0A21-49CA-AC34-C95D7D94B5B2}" type="presOf" srcId="{19155E93-741E-4CAB-8291-44531B2E1D09}" destId="{9459FEA9-0B84-432B-B158-4851382A71FD}" srcOrd="0" destOrd="0" presId="urn:microsoft.com/office/officeart/2005/8/layout/vList5"/>
    <dgm:cxn modelId="{01BAD616-9E21-482A-85FC-89C527EA78F1}" srcId="{2D7D73A1-AB45-43DF-AB7F-05A4FA4D073E}" destId="{D01071AB-EDE9-4342-839D-9E5ADB88D909}" srcOrd="0" destOrd="0" parTransId="{DDA67D23-B92D-4FFE-A00E-9B1C37E64CFF}" sibTransId="{81B69426-C211-4FB6-BBB4-463CC0335FCE}"/>
    <dgm:cxn modelId="{9262CAE0-A81F-4A6B-BC6C-E2AA33698CD2}" type="presOf" srcId="{D01071AB-EDE9-4342-839D-9E5ADB88D909}" destId="{C3DA39EA-64FF-4BC9-86A0-915B0ABE25ED}" srcOrd="0" destOrd="0" presId="urn:microsoft.com/office/officeart/2005/8/layout/vList5"/>
    <dgm:cxn modelId="{553FC5AC-BCDD-4C1B-8C11-A265384611C7}" srcId="{19155E93-741E-4CAB-8291-44531B2E1D09}" destId="{3A03A0B8-1245-4EC1-8487-9ABB57D0FED0}" srcOrd="0" destOrd="0" parTransId="{F05E5E5E-B019-4A5D-B4DB-9F1093BC85CB}" sibTransId="{C1AC2247-D086-4C91-B8B7-7E77C612FACA}"/>
    <dgm:cxn modelId="{F748BD66-1DEE-403F-9517-01FD7FF39951}" type="presParOf" srcId="{9459FEA9-0B84-432B-B158-4851382A71FD}" destId="{A74941C0-3163-4977-A808-866E0B5ACA61}" srcOrd="0" destOrd="0" presId="urn:microsoft.com/office/officeart/2005/8/layout/vList5"/>
    <dgm:cxn modelId="{38BE1665-41D4-4515-8AB3-8CFB0D947CD5}" type="presParOf" srcId="{A74941C0-3163-4977-A808-866E0B5ACA61}" destId="{2DAA5F90-93B1-4276-BBF6-8C6972F69D21}" srcOrd="0" destOrd="0" presId="urn:microsoft.com/office/officeart/2005/8/layout/vList5"/>
    <dgm:cxn modelId="{5A060F88-B58B-454D-ACE9-36BF19B6965E}" type="presParOf" srcId="{A74941C0-3163-4977-A808-866E0B5ACA61}" destId="{76279D5A-78B6-45AB-9544-12F1FF60C14A}" srcOrd="1" destOrd="0" presId="urn:microsoft.com/office/officeart/2005/8/layout/vList5"/>
    <dgm:cxn modelId="{95F5251F-017A-4E3F-BBCD-E860F2E586B4}" type="presParOf" srcId="{9459FEA9-0B84-432B-B158-4851382A71FD}" destId="{0EC81AF8-5D6E-4473-ACCA-5465B4ED63CE}" srcOrd="1" destOrd="0" presId="urn:microsoft.com/office/officeart/2005/8/layout/vList5"/>
    <dgm:cxn modelId="{05649CD8-DB26-4464-97B4-91C36FD99035}" type="presParOf" srcId="{9459FEA9-0B84-432B-B158-4851382A71FD}" destId="{35DDF8BC-126A-4958-896F-32AB3606326C}" srcOrd="2" destOrd="0" presId="urn:microsoft.com/office/officeart/2005/8/layout/vList5"/>
    <dgm:cxn modelId="{E34270FA-4501-4FD1-A0EF-6610B36AB42F}" type="presParOf" srcId="{35DDF8BC-126A-4958-896F-32AB3606326C}" destId="{62E54735-8692-49DB-AE3D-BA40E17B6F71}" srcOrd="0" destOrd="0" presId="urn:microsoft.com/office/officeart/2005/8/layout/vList5"/>
    <dgm:cxn modelId="{F12A39AD-805E-4D7E-B294-02E85D94A842}" type="presParOf" srcId="{35DDF8BC-126A-4958-896F-32AB3606326C}" destId="{C3DA39EA-64FF-4BC9-86A0-915B0ABE25ED}" srcOrd="1" destOrd="0" presId="urn:microsoft.com/office/officeart/2005/8/layout/vList5"/>
    <dgm:cxn modelId="{5643FD7B-887D-470D-B49B-4AAD5BF34EF4}" type="presParOf" srcId="{9459FEA9-0B84-432B-B158-4851382A71FD}" destId="{8EC72412-1721-4D07-B883-F4DD9F74728D}" srcOrd="3" destOrd="0" presId="urn:microsoft.com/office/officeart/2005/8/layout/vList5"/>
    <dgm:cxn modelId="{8C741A21-9CAB-4901-9A03-CC7D070D1846}" type="presParOf" srcId="{9459FEA9-0B84-432B-B158-4851382A71FD}" destId="{9FEE7008-E459-442A-ADAE-A5BF46DD1EC2}" srcOrd="4" destOrd="0" presId="urn:microsoft.com/office/officeart/2005/8/layout/vList5"/>
    <dgm:cxn modelId="{9A1ACB73-3EB0-445C-B064-B6FA5D0A19D8}" type="presParOf" srcId="{9FEE7008-E459-442A-ADAE-A5BF46DD1EC2}" destId="{FD883EE6-CE6C-461A-A078-DB543F38442F}" srcOrd="0" destOrd="0" presId="urn:microsoft.com/office/officeart/2005/8/layout/vList5"/>
    <dgm:cxn modelId="{8D39108B-70E5-4773-9285-5AEA550C643E}" type="presParOf" srcId="{9FEE7008-E459-442A-ADAE-A5BF46DD1EC2}" destId="{0C10D6D3-0BBA-4F33-8E4C-C9E6EC1A1FA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8F65F3-BA77-4A9B-9F19-AF2CC8989AF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B6E578-5BB1-4562-97AA-D99CDDF2FBF8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t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единства обучения и воспитания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B45FF9-B567-41ED-BE75-1004BCD5EEAB}" type="parTrans" cxnId="{3A4F3F02-B16D-4071-A1D8-540CE817D763}">
      <dgm:prSet/>
      <dgm:spPr/>
      <dgm:t>
        <a:bodyPr/>
        <a:lstStyle/>
        <a:p>
          <a:endParaRPr lang="ru-RU"/>
        </a:p>
      </dgm:t>
    </dgm:pt>
    <dgm:pt modelId="{ABD147F0-2CED-4F82-8348-1EEAB4904123}" type="sibTrans" cxnId="{3A4F3F02-B16D-4071-A1D8-540CE817D763}">
      <dgm:prSet/>
      <dgm:spPr/>
      <dgm:t>
        <a:bodyPr/>
        <a:lstStyle/>
        <a:p>
          <a:endParaRPr lang="ru-RU"/>
        </a:p>
      </dgm:t>
    </dgm:pt>
    <dgm:pt modelId="{6A658D01-C8BB-47A5-AD63-2423830D7C5E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 интеграция двух сторон процесса образования, направленная на развитие личности ребенка и обусловленная общим подходом к отбору содержания и организации воспитания и обучения через обогащение содержания и форм детской деятельности;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71517B-649F-4382-A678-E70921EC59E7}" type="parTrans" cxnId="{695720BA-7042-49D7-A3CE-3B97C1DA366B}">
      <dgm:prSet/>
      <dgm:spPr/>
      <dgm:t>
        <a:bodyPr/>
        <a:lstStyle/>
        <a:p>
          <a:endParaRPr lang="ru-RU"/>
        </a:p>
      </dgm:t>
    </dgm:pt>
    <dgm:pt modelId="{FC151F7B-B74F-4EDB-B049-429D2547161B}" type="sibTrans" cxnId="{695720BA-7042-49D7-A3CE-3B97C1DA366B}">
      <dgm:prSet/>
      <dgm:spPr/>
      <dgm:t>
        <a:bodyPr/>
        <a:lstStyle/>
        <a:p>
          <a:endParaRPr lang="ru-RU"/>
        </a:p>
      </dgm:t>
    </dgm:pt>
    <dgm:pt modelId="{8A2FCBF9-13A8-4467-AB05-69B957E8AF9C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t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преемственности образовательной работы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BF0110-A883-4391-A88E-65917ACF7411}" type="parTrans" cxnId="{24480183-BA11-4999-B09E-2F0B76C47090}">
      <dgm:prSet/>
      <dgm:spPr/>
      <dgm:t>
        <a:bodyPr/>
        <a:lstStyle/>
        <a:p>
          <a:endParaRPr lang="ru-RU"/>
        </a:p>
      </dgm:t>
    </dgm:pt>
    <dgm:pt modelId="{34A07A66-05E6-4B68-B65E-BE87CD81DFCE}" type="sibTrans" cxnId="{24480183-BA11-4999-B09E-2F0B76C47090}">
      <dgm:prSet/>
      <dgm:spPr/>
      <dgm:t>
        <a:bodyPr/>
        <a:lstStyle/>
        <a:p>
          <a:endParaRPr lang="ru-RU"/>
        </a:p>
      </dgm:t>
    </dgm:pt>
    <dgm:pt modelId="{FE6DA495-47EF-445F-865D-22AB152751A8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разных возрастных этапах дошкольного детства и при переходе на уровень начального общего образования: ОП реализует данный принцип при построении содержания обучения и воспитания относительно уровня начального школьного образования, а также при построении единого пространства развития ребенка образовательной организации и семьи;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EC122A-606C-476F-8802-0FB5F01F1322}" type="parTrans" cxnId="{C56A4B19-9469-4DEB-B832-B692EBD4601C}">
      <dgm:prSet/>
      <dgm:spPr/>
      <dgm:t>
        <a:bodyPr/>
        <a:lstStyle/>
        <a:p>
          <a:endParaRPr lang="ru-RU"/>
        </a:p>
      </dgm:t>
    </dgm:pt>
    <dgm:pt modelId="{4E52B041-C2EE-405C-A952-601C84EA2F37}" type="sibTrans" cxnId="{C56A4B19-9469-4DEB-B832-B692EBD4601C}">
      <dgm:prSet/>
      <dgm:spPr/>
      <dgm:t>
        <a:bodyPr/>
        <a:lstStyle/>
        <a:p>
          <a:endParaRPr lang="ru-RU"/>
        </a:p>
      </dgm:t>
    </dgm:pt>
    <dgm:pt modelId="{30DF003C-8E89-4D97-A6F8-982F6238DAFC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t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сотрудничества с семьей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8DE217-97C0-48B2-BD76-F48D3F15D071}" type="parTrans" cxnId="{6733BA6A-8C99-4614-AB77-9B2A0B76C37F}">
      <dgm:prSet/>
      <dgm:spPr/>
      <dgm:t>
        <a:bodyPr/>
        <a:lstStyle/>
        <a:p>
          <a:endParaRPr lang="ru-RU"/>
        </a:p>
      </dgm:t>
    </dgm:pt>
    <dgm:pt modelId="{6B45788F-3C3D-417B-8B08-314252205493}" type="sibTrans" cxnId="{6733BA6A-8C99-4614-AB77-9B2A0B76C37F}">
      <dgm:prSet/>
      <dgm:spPr/>
      <dgm:t>
        <a:bodyPr/>
        <a:lstStyle/>
        <a:p>
          <a:endParaRPr lang="ru-RU"/>
        </a:p>
      </dgm:t>
    </dgm:pt>
    <dgm:pt modelId="{230BC58A-FECB-4027-ABC8-8A889803D9E7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tt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ОП предусматривает оказание психолого-педагогической, методической помощи и поддержки родителям (законным представителям) детей раннего и дошкольного возраста, построение продуктивного взаимодействия с родителями (законными представителями) с целью создания единого/общего пространства развития ребенка;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14AEE3-53B1-41A3-8F63-004745643C5D}" type="parTrans" cxnId="{BD076C95-F068-4DC9-A8E2-06A52ECC1D99}">
      <dgm:prSet/>
      <dgm:spPr/>
      <dgm:t>
        <a:bodyPr/>
        <a:lstStyle/>
        <a:p>
          <a:endParaRPr lang="ru-RU"/>
        </a:p>
      </dgm:t>
    </dgm:pt>
    <dgm:pt modelId="{E18E8453-2752-4FB0-A164-91005C218D02}" type="sibTrans" cxnId="{BD076C95-F068-4DC9-A8E2-06A52ECC1D99}">
      <dgm:prSet/>
      <dgm:spPr/>
      <dgm:t>
        <a:bodyPr/>
        <a:lstStyle/>
        <a:p>
          <a:endParaRPr lang="ru-RU"/>
        </a:p>
      </dgm:t>
    </dgm:pt>
    <dgm:pt modelId="{757C6F15-7D7A-4909-8CFC-CBE7F5F4A599}" type="pres">
      <dgm:prSet presAssocID="{158F65F3-BA77-4A9B-9F19-AF2CC8989AF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C0AF32-6520-4FE8-AF67-EC8C95EA13C3}" type="pres">
      <dgm:prSet presAssocID="{37B6E578-5BB1-4562-97AA-D99CDDF2FBF8}" presName="linNode" presStyleCnt="0"/>
      <dgm:spPr/>
    </dgm:pt>
    <dgm:pt modelId="{782EE2E7-6AEF-400A-991E-85BECADB426F}" type="pres">
      <dgm:prSet presAssocID="{37B6E578-5BB1-4562-97AA-D99CDDF2FBF8}" presName="parentText" presStyleLbl="node1" presStyleIdx="0" presStyleCnt="3" custLinFactNeighborY="6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66C03D-5F5E-4909-8224-282CBF87D0AF}" type="pres">
      <dgm:prSet presAssocID="{37B6E578-5BB1-4562-97AA-D99CDDF2FBF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1022D-38D4-474C-B119-5D8D14616875}" type="pres">
      <dgm:prSet presAssocID="{ABD147F0-2CED-4F82-8348-1EEAB4904123}" presName="sp" presStyleCnt="0"/>
      <dgm:spPr/>
    </dgm:pt>
    <dgm:pt modelId="{E10DE72C-4721-4AA9-A64A-F181DF0150F7}" type="pres">
      <dgm:prSet presAssocID="{8A2FCBF9-13A8-4467-AB05-69B957E8AF9C}" presName="linNode" presStyleCnt="0"/>
      <dgm:spPr/>
    </dgm:pt>
    <dgm:pt modelId="{730963AA-D66F-4D0F-BFFB-3AED8DC1F351}" type="pres">
      <dgm:prSet presAssocID="{8A2FCBF9-13A8-4467-AB05-69B957E8AF9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82A67-A44D-4804-8B5C-5004989B331D}" type="pres">
      <dgm:prSet presAssocID="{8A2FCBF9-13A8-4467-AB05-69B957E8AF9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0FBDF5-9DC2-4973-9FB0-CE2A38B5EB31}" type="pres">
      <dgm:prSet presAssocID="{34A07A66-05E6-4B68-B65E-BE87CD81DFCE}" presName="sp" presStyleCnt="0"/>
      <dgm:spPr/>
    </dgm:pt>
    <dgm:pt modelId="{107C49FE-BECC-401D-8C10-B66E50774B5C}" type="pres">
      <dgm:prSet presAssocID="{30DF003C-8E89-4D97-A6F8-982F6238DAFC}" presName="linNode" presStyleCnt="0"/>
      <dgm:spPr/>
    </dgm:pt>
    <dgm:pt modelId="{4C590638-6A54-4139-ABC3-DBA4FA95B8B5}" type="pres">
      <dgm:prSet presAssocID="{30DF003C-8E89-4D97-A6F8-982F6238DAFC}" presName="parentText" presStyleLbl="node1" presStyleIdx="2" presStyleCnt="3" custLinFactNeighborX="330" custLinFactNeighborY="776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9414D7-2660-462B-A6EE-46C43CECAAB9}" type="pres">
      <dgm:prSet presAssocID="{30DF003C-8E89-4D97-A6F8-982F6238DAF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480183-BA11-4999-B09E-2F0B76C47090}" srcId="{158F65F3-BA77-4A9B-9F19-AF2CC8989AF2}" destId="{8A2FCBF9-13A8-4467-AB05-69B957E8AF9C}" srcOrd="1" destOrd="0" parTransId="{66BF0110-A883-4391-A88E-65917ACF7411}" sibTransId="{34A07A66-05E6-4B68-B65E-BE87CD81DFCE}"/>
    <dgm:cxn modelId="{E443397B-C021-4AFC-88F0-F64B02BFBDAD}" type="presOf" srcId="{30DF003C-8E89-4D97-A6F8-982F6238DAFC}" destId="{4C590638-6A54-4139-ABC3-DBA4FA95B8B5}" srcOrd="0" destOrd="0" presId="urn:microsoft.com/office/officeart/2005/8/layout/vList5"/>
    <dgm:cxn modelId="{A19E2F18-62DF-4A72-8D14-0FFDB5791D66}" type="presOf" srcId="{6A658D01-C8BB-47A5-AD63-2423830D7C5E}" destId="{2766C03D-5F5E-4909-8224-282CBF87D0AF}" srcOrd="0" destOrd="0" presId="urn:microsoft.com/office/officeart/2005/8/layout/vList5"/>
    <dgm:cxn modelId="{C56A4B19-9469-4DEB-B832-B692EBD4601C}" srcId="{8A2FCBF9-13A8-4467-AB05-69B957E8AF9C}" destId="{FE6DA495-47EF-445F-865D-22AB152751A8}" srcOrd="0" destOrd="0" parTransId="{C2EC122A-606C-476F-8802-0FB5F01F1322}" sibTransId="{4E52B041-C2EE-405C-A952-601C84EA2F37}"/>
    <dgm:cxn modelId="{DF8FF4D2-F098-4066-8B9D-507A2E3F6CB1}" type="presOf" srcId="{FE6DA495-47EF-445F-865D-22AB152751A8}" destId="{CC782A67-A44D-4804-8B5C-5004989B331D}" srcOrd="0" destOrd="0" presId="urn:microsoft.com/office/officeart/2005/8/layout/vList5"/>
    <dgm:cxn modelId="{64677B5A-AD62-4493-95EE-5D52653F3D0F}" type="presOf" srcId="{230BC58A-FECB-4027-ABC8-8A889803D9E7}" destId="{5C9414D7-2660-462B-A6EE-46C43CECAAB9}" srcOrd="0" destOrd="0" presId="urn:microsoft.com/office/officeart/2005/8/layout/vList5"/>
    <dgm:cxn modelId="{B10B071A-CBC5-4126-B03C-828FD9DC8792}" type="presOf" srcId="{37B6E578-5BB1-4562-97AA-D99CDDF2FBF8}" destId="{782EE2E7-6AEF-400A-991E-85BECADB426F}" srcOrd="0" destOrd="0" presId="urn:microsoft.com/office/officeart/2005/8/layout/vList5"/>
    <dgm:cxn modelId="{CBF52789-2CBC-4986-83B3-CD5D8B125858}" type="presOf" srcId="{158F65F3-BA77-4A9B-9F19-AF2CC8989AF2}" destId="{757C6F15-7D7A-4909-8CFC-CBE7F5F4A599}" srcOrd="0" destOrd="0" presId="urn:microsoft.com/office/officeart/2005/8/layout/vList5"/>
    <dgm:cxn modelId="{6733BA6A-8C99-4614-AB77-9B2A0B76C37F}" srcId="{158F65F3-BA77-4A9B-9F19-AF2CC8989AF2}" destId="{30DF003C-8E89-4D97-A6F8-982F6238DAFC}" srcOrd="2" destOrd="0" parTransId="{B18DE217-97C0-48B2-BD76-F48D3F15D071}" sibTransId="{6B45788F-3C3D-417B-8B08-314252205493}"/>
    <dgm:cxn modelId="{695720BA-7042-49D7-A3CE-3B97C1DA366B}" srcId="{37B6E578-5BB1-4562-97AA-D99CDDF2FBF8}" destId="{6A658D01-C8BB-47A5-AD63-2423830D7C5E}" srcOrd="0" destOrd="0" parTransId="{2671517B-649F-4382-A678-E70921EC59E7}" sibTransId="{FC151F7B-B74F-4EDB-B049-429D2547161B}"/>
    <dgm:cxn modelId="{3A4F3F02-B16D-4071-A1D8-540CE817D763}" srcId="{158F65F3-BA77-4A9B-9F19-AF2CC8989AF2}" destId="{37B6E578-5BB1-4562-97AA-D99CDDF2FBF8}" srcOrd="0" destOrd="0" parTransId="{24B45FF9-B567-41ED-BE75-1004BCD5EEAB}" sibTransId="{ABD147F0-2CED-4F82-8348-1EEAB4904123}"/>
    <dgm:cxn modelId="{9208D75E-4722-4E95-9C9E-2072AEB07534}" type="presOf" srcId="{8A2FCBF9-13A8-4467-AB05-69B957E8AF9C}" destId="{730963AA-D66F-4D0F-BFFB-3AED8DC1F351}" srcOrd="0" destOrd="0" presId="urn:microsoft.com/office/officeart/2005/8/layout/vList5"/>
    <dgm:cxn modelId="{BD076C95-F068-4DC9-A8E2-06A52ECC1D99}" srcId="{30DF003C-8E89-4D97-A6F8-982F6238DAFC}" destId="{230BC58A-FECB-4027-ABC8-8A889803D9E7}" srcOrd="0" destOrd="0" parTransId="{0514AEE3-53B1-41A3-8F63-004745643C5D}" sibTransId="{E18E8453-2752-4FB0-A164-91005C218D02}"/>
    <dgm:cxn modelId="{3D472070-CF15-4C16-B1B6-F3AD8F6E7D5D}" type="presParOf" srcId="{757C6F15-7D7A-4909-8CFC-CBE7F5F4A599}" destId="{CDC0AF32-6520-4FE8-AF67-EC8C95EA13C3}" srcOrd="0" destOrd="0" presId="urn:microsoft.com/office/officeart/2005/8/layout/vList5"/>
    <dgm:cxn modelId="{B157E1F3-A98A-4EA1-856E-A24AF0B24D83}" type="presParOf" srcId="{CDC0AF32-6520-4FE8-AF67-EC8C95EA13C3}" destId="{782EE2E7-6AEF-400A-991E-85BECADB426F}" srcOrd="0" destOrd="0" presId="urn:microsoft.com/office/officeart/2005/8/layout/vList5"/>
    <dgm:cxn modelId="{40204F70-D4A6-4D1F-86C6-41DF72FC3BB5}" type="presParOf" srcId="{CDC0AF32-6520-4FE8-AF67-EC8C95EA13C3}" destId="{2766C03D-5F5E-4909-8224-282CBF87D0AF}" srcOrd="1" destOrd="0" presId="urn:microsoft.com/office/officeart/2005/8/layout/vList5"/>
    <dgm:cxn modelId="{B70AC764-8678-4CF1-96CA-762D2EDF23DB}" type="presParOf" srcId="{757C6F15-7D7A-4909-8CFC-CBE7F5F4A599}" destId="{C941022D-38D4-474C-B119-5D8D14616875}" srcOrd="1" destOrd="0" presId="urn:microsoft.com/office/officeart/2005/8/layout/vList5"/>
    <dgm:cxn modelId="{4088DC59-52E9-4EFA-B25D-F0C6D5C3213E}" type="presParOf" srcId="{757C6F15-7D7A-4909-8CFC-CBE7F5F4A599}" destId="{E10DE72C-4721-4AA9-A64A-F181DF0150F7}" srcOrd="2" destOrd="0" presId="urn:microsoft.com/office/officeart/2005/8/layout/vList5"/>
    <dgm:cxn modelId="{9BFE1791-CB64-48F3-9170-63EC0B6DE2A1}" type="presParOf" srcId="{E10DE72C-4721-4AA9-A64A-F181DF0150F7}" destId="{730963AA-D66F-4D0F-BFFB-3AED8DC1F351}" srcOrd="0" destOrd="0" presId="urn:microsoft.com/office/officeart/2005/8/layout/vList5"/>
    <dgm:cxn modelId="{01625780-F90D-4A50-B916-7A55F03AC379}" type="presParOf" srcId="{E10DE72C-4721-4AA9-A64A-F181DF0150F7}" destId="{CC782A67-A44D-4804-8B5C-5004989B331D}" srcOrd="1" destOrd="0" presId="urn:microsoft.com/office/officeart/2005/8/layout/vList5"/>
    <dgm:cxn modelId="{701C5C2E-F948-4FA2-91B7-FBA794CEFD11}" type="presParOf" srcId="{757C6F15-7D7A-4909-8CFC-CBE7F5F4A599}" destId="{130FBDF5-9DC2-4973-9FB0-CE2A38B5EB31}" srcOrd="3" destOrd="0" presId="urn:microsoft.com/office/officeart/2005/8/layout/vList5"/>
    <dgm:cxn modelId="{CBFFBD1E-9350-4B10-897E-118228AAB914}" type="presParOf" srcId="{757C6F15-7D7A-4909-8CFC-CBE7F5F4A599}" destId="{107C49FE-BECC-401D-8C10-B66E50774B5C}" srcOrd="4" destOrd="0" presId="urn:microsoft.com/office/officeart/2005/8/layout/vList5"/>
    <dgm:cxn modelId="{B732F733-56B8-4CB5-8D77-793319F46E1C}" type="presParOf" srcId="{107C49FE-BECC-401D-8C10-B66E50774B5C}" destId="{4C590638-6A54-4139-ABC3-DBA4FA95B8B5}" srcOrd="0" destOrd="0" presId="urn:microsoft.com/office/officeart/2005/8/layout/vList5"/>
    <dgm:cxn modelId="{3B5CDB51-C3CD-4D86-8D4A-E894EFAA725B}" type="presParOf" srcId="{107C49FE-BECC-401D-8C10-B66E50774B5C}" destId="{5C9414D7-2660-462B-A6EE-46C43CECAAB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C33838-9184-4AAA-9C90-DDEB60F63B6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AF09FA-1418-4A8C-A12F-556D43189EA4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научной обоснованности  и практической применимости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310B12-19BD-4A68-87A4-6E39987F3F36}" type="parTrans" cxnId="{BAC678ED-1073-4D54-BD27-532EE6D88CE8}">
      <dgm:prSet/>
      <dgm:spPr/>
      <dgm:t>
        <a:bodyPr/>
        <a:lstStyle/>
        <a:p>
          <a:endParaRPr lang="ru-RU"/>
        </a:p>
      </dgm:t>
    </dgm:pt>
    <dgm:pt modelId="{0EC40341-20B9-4169-B04A-FE8000063538}" type="sibTrans" cxnId="{BAC678ED-1073-4D54-BD27-532EE6D88CE8}">
      <dgm:prSet/>
      <dgm:spPr/>
      <dgm:t>
        <a:bodyPr/>
        <a:lstStyle/>
        <a:p>
          <a:endParaRPr lang="ru-RU"/>
        </a:p>
      </dgm:t>
    </dgm:pt>
    <dgm:pt modelId="{EC9D3166-7DDD-4441-805F-44A5DB77DA19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согласно которому: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EF6CD3-677F-4220-9933-565BEFD86FE3}" type="parTrans" cxnId="{F70CF450-BE64-47E1-911A-C3D9C52CAB01}">
      <dgm:prSet/>
      <dgm:spPr/>
      <dgm:t>
        <a:bodyPr/>
        <a:lstStyle/>
        <a:p>
          <a:endParaRPr lang="ru-RU"/>
        </a:p>
      </dgm:t>
    </dgm:pt>
    <dgm:pt modelId="{169E9321-C948-45C5-8F99-F26D0E8A3593}" type="sibTrans" cxnId="{F70CF450-BE64-47E1-911A-C3D9C52CAB01}">
      <dgm:prSet/>
      <dgm:spPr/>
      <dgm:t>
        <a:bodyPr/>
        <a:lstStyle/>
        <a:p>
          <a:endParaRPr lang="ru-RU"/>
        </a:p>
      </dgm:t>
    </dgm:pt>
    <dgm:pt modelId="{10AADC70-297D-4A64-852B-C8D09452FA57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Комплексно-тематический принцип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B94AFA-F9CC-470E-9BFC-CECDEE9893BE}" type="parTrans" cxnId="{902EDBDF-4FC3-46F9-9B52-8D3F9C585B62}">
      <dgm:prSet/>
      <dgm:spPr/>
      <dgm:t>
        <a:bodyPr/>
        <a:lstStyle/>
        <a:p>
          <a:endParaRPr lang="ru-RU"/>
        </a:p>
      </dgm:t>
    </dgm:pt>
    <dgm:pt modelId="{B8C44842-60C4-41B5-8911-5EE9A12D50FD}" type="sibTrans" cxnId="{902EDBDF-4FC3-46F9-9B52-8D3F9C585B62}">
      <dgm:prSet/>
      <dgm:spPr/>
      <dgm:t>
        <a:bodyPr/>
        <a:lstStyle/>
        <a:p>
          <a:endParaRPr lang="ru-RU"/>
        </a:p>
      </dgm:t>
    </dgm:pt>
    <dgm:pt modelId="{21D824BF-088E-49A0-9B8F-578F3879E094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построения образовательного процесса означает объединение комплекса различных видов специфической детской деятельности вокруг единой темы при организации образовательного процесса. При этом в качестве тем могут выступать организующие моменты, тематические недели, события, реализация проектов, сезонные явления в природе, праздники, традиции.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1B6CBF-CE40-47F2-9836-ED4564BF8888}" type="parTrans" cxnId="{9138FD94-EC66-4451-8F95-DFCD8B531C00}">
      <dgm:prSet/>
      <dgm:spPr/>
      <dgm:t>
        <a:bodyPr/>
        <a:lstStyle/>
        <a:p>
          <a:endParaRPr lang="ru-RU"/>
        </a:p>
      </dgm:t>
    </dgm:pt>
    <dgm:pt modelId="{CAE879B3-51C2-42AD-A113-961623B17720}" type="sibTrans" cxnId="{9138FD94-EC66-4451-8F95-DFCD8B531C00}">
      <dgm:prSet/>
      <dgm:spPr/>
      <dgm:t>
        <a:bodyPr/>
        <a:lstStyle/>
        <a:p>
          <a:endParaRPr lang="ru-RU"/>
        </a:p>
      </dgm:t>
    </dgm:pt>
    <dgm:pt modelId="{F585C3EC-9B17-4A4E-A02E-7B405A340687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культуросообразности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7A12CC-C681-4693-8F71-7CCF959D7F6F}" type="parTrans" cxnId="{00AF00A7-673D-40AE-96F2-9072ACA4399F}">
      <dgm:prSet/>
      <dgm:spPr/>
      <dgm:t>
        <a:bodyPr/>
        <a:lstStyle/>
        <a:p>
          <a:endParaRPr lang="ru-RU"/>
        </a:p>
      </dgm:t>
    </dgm:pt>
    <dgm:pt modelId="{7342D3F4-2598-4FBF-A4D6-C48D0F9886B0}" type="sibTrans" cxnId="{00AF00A7-673D-40AE-96F2-9072ACA4399F}">
      <dgm:prSet/>
      <dgm:spPr/>
      <dgm:t>
        <a:bodyPr/>
        <a:lstStyle/>
        <a:p>
          <a:endParaRPr lang="ru-RU"/>
        </a:p>
      </dgm:t>
    </dgm:pt>
    <dgm:pt modelId="{3AA59906-909D-4E71-92A0-0A894D82FAB6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этого принципа обеспечивает учёт национальных ценностей и традиций в образовании, восполняет недостатки духовно-нравственного и эмоционального воспитания. Образование рассматривается как процесс приобщения ребёнка к основным компонентам человеческой культуры (знание, мораль, искусство, труд).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6D7164-82BB-4491-8DC3-0BB6BFD606A1}" type="parTrans" cxnId="{DF60C171-1193-432A-858D-03D9169EC167}">
      <dgm:prSet/>
      <dgm:spPr/>
      <dgm:t>
        <a:bodyPr/>
        <a:lstStyle/>
        <a:p>
          <a:endParaRPr lang="ru-RU"/>
        </a:p>
      </dgm:t>
    </dgm:pt>
    <dgm:pt modelId="{CE196FFB-B8FF-4009-89DB-BC718D74497F}" type="sibTrans" cxnId="{DF60C171-1193-432A-858D-03D9169EC167}">
      <dgm:prSet/>
      <dgm:spPr/>
      <dgm:t>
        <a:bodyPr/>
        <a:lstStyle/>
        <a:p>
          <a:endParaRPr lang="ru-RU"/>
        </a:p>
      </dgm:t>
    </dgm:pt>
    <dgm:pt modelId="{015BDAA3-0B89-4DFB-9DC6-B9C68E31624C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содержание Программы должно соответствовать основным положениям возрастной психологии и дошкольной педагогики, при этом иметь возможность реализации в массовой практике дошкольного образования;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98C4D9-F19A-469B-B9C6-E50704E64ECA}" type="parTrans" cxnId="{60C7950F-62EB-4420-9C5A-E591AC350E81}">
      <dgm:prSet/>
      <dgm:spPr/>
      <dgm:t>
        <a:bodyPr/>
        <a:lstStyle/>
        <a:p>
          <a:endParaRPr lang="ru-RU"/>
        </a:p>
      </dgm:t>
    </dgm:pt>
    <dgm:pt modelId="{C1ABCE00-84BB-4C49-AC18-B94B09B849E6}" type="sibTrans" cxnId="{60C7950F-62EB-4420-9C5A-E591AC350E81}">
      <dgm:prSet/>
      <dgm:spPr/>
      <dgm:t>
        <a:bodyPr/>
        <a:lstStyle/>
        <a:p>
          <a:endParaRPr lang="ru-RU"/>
        </a:p>
      </dgm:t>
    </dgm:pt>
    <dgm:pt modelId="{C6C021CB-D69D-43BF-B28B-919824C0FCCB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отбор образовательного материала для детей учитывает зону ближайшего развития и применение полученной информации в практической деятельности детей.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1EDAA-6ABA-4BC6-B023-B17F3BBEE4EC}" type="parTrans" cxnId="{73ED0FE1-EB62-48F6-87B8-849A35E00DF1}">
      <dgm:prSet/>
      <dgm:spPr/>
      <dgm:t>
        <a:bodyPr/>
        <a:lstStyle/>
        <a:p>
          <a:endParaRPr lang="ru-RU"/>
        </a:p>
      </dgm:t>
    </dgm:pt>
    <dgm:pt modelId="{995B32DB-40F9-4136-BB19-09BEC85A0586}" type="sibTrans" cxnId="{73ED0FE1-EB62-48F6-87B8-849A35E00DF1}">
      <dgm:prSet/>
      <dgm:spPr/>
      <dgm:t>
        <a:bodyPr/>
        <a:lstStyle/>
        <a:p>
          <a:endParaRPr lang="ru-RU"/>
        </a:p>
      </dgm:t>
    </dgm:pt>
    <dgm:pt modelId="{9B035C72-3F0C-4BDF-97DA-B1A1F44FACC6}" type="pres">
      <dgm:prSet presAssocID="{5CC33838-9184-4AAA-9C90-DDEB60F63B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FB1B60-4AEB-4889-A52F-3F7024D83BE0}" type="pres">
      <dgm:prSet presAssocID="{7FAF09FA-1418-4A8C-A12F-556D43189EA4}" presName="linNode" presStyleCnt="0"/>
      <dgm:spPr/>
    </dgm:pt>
    <dgm:pt modelId="{EE5FF0B9-F4E3-45B9-85E2-FB85F63C6D2F}" type="pres">
      <dgm:prSet presAssocID="{7FAF09FA-1418-4A8C-A12F-556D43189EA4}" presName="parentText" presStyleLbl="node1" presStyleIdx="0" presStyleCnt="3" custLinFactNeighborX="-24844" custLinFactNeighborY="-1675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2AEC99-1282-496C-919C-7FC10D7B0F20}" type="pres">
      <dgm:prSet presAssocID="{7FAF09FA-1418-4A8C-A12F-556D43189EA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64B18-B383-4CE4-AD49-4408670A087E}" type="pres">
      <dgm:prSet presAssocID="{0EC40341-20B9-4169-B04A-FE8000063538}" presName="sp" presStyleCnt="0"/>
      <dgm:spPr/>
    </dgm:pt>
    <dgm:pt modelId="{7C527812-46C0-415F-8F2D-C24462D6A8BF}" type="pres">
      <dgm:prSet presAssocID="{10AADC70-297D-4A64-852B-C8D09452FA57}" presName="linNode" presStyleCnt="0"/>
      <dgm:spPr/>
    </dgm:pt>
    <dgm:pt modelId="{120AD394-F5A2-44DE-B8E1-85652BED8C4E}" type="pres">
      <dgm:prSet presAssocID="{10AADC70-297D-4A64-852B-C8D09452FA5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29E4C-DC8F-4318-8AED-A83A19D9D857}" type="pres">
      <dgm:prSet presAssocID="{10AADC70-297D-4A64-852B-C8D09452FA5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71FF6-2A53-44C2-BE52-F087F5C57F27}" type="pres">
      <dgm:prSet presAssocID="{B8C44842-60C4-41B5-8911-5EE9A12D50FD}" presName="sp" presStyleCnt="0"/>
      <dgm:spPr/>
    </dgm:pt>
    <dgm:pt modelId="{FEEA19E8-DDA2-4340-8763-ADD6E5638B83}" type="pres">
      <dgm:prSet presAssocID="{F585C3EC-9B17-4A4E-A02E-7B405A340687}" presName="linNode" presStyleCnt="0"/>
      <dgm:spPr/>
    </dgm:pt>
    <dgm:pt modelId="{EF675E22-51DA-402F-87ED-DF0F57958449}" type="pres">
      <dgm:prSet presAssocID="{F585C3EC-9B17-4A4E-A02E-7B405A34068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E2708-EB97-45D5-B27D-FE0779D2A0E2}" type="pres">
      <dgm:prSet presAssocID="{F585C3EC-9B17-4A4E-A02E-7B405A34068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71976A-1C6D-4B3B-8473-F1D2F5A119DC}" type="presOf" srcId="{10AADC70-297D-4A64-852B-C8D09452FA57}" destId="{120AD394-F5A2-44DE-B8E1-85652BED8C4E}" srcOrd="0" destOrd="0" presId="urn:microsoft.com/office/officeart/2005/8/layout/vList5"/>
    <dgm:cxn modelId="{A0EAFD77-5D7A-42D5-867E-26748455D04A}" type="presOf" srcId="{F585C3EC-9B17-4A4E-A02E-7B405A340687}" destId="{EF675E22-51DA-402F-87ED-DF0F57958449}" srcOrd="0" destOrd="0" presId="urn:microsoft.com/office/officeart/2005/8/layout/vList5"/>
    <dgm:cxn modelId="{60C7950F-62EB-4420-9C5A-E591AC350E81}" srcId="{EC9D3166-7DDD-4441-805F-44A5DB77DA19}" destId="{015BDAA3-0B89-4DFB-9DC6-B9C68E31624C}" srcOrd="0" destOrd="0" parTransId="{7298C4D9-F19A-469B-B9C6-E50704E64ECA}" sibTransId="{C1ABCE00-84BB-4C49-AC18-B94B09B849E6}"/>
    <dgm:cxn modelId="{DF60C171-1193-432A-858D-03D9169EC167}" srcId="{F585C3EC-9B17-4A4E-A02E-7B405A340687}" destId="{3AA59906-909D-4E71-92A0-0A894D82FAB6}" srcOrd="0" destOrd="0" parTransId="{D66D7164-82BB-4491-8DC3-0BB6BFD606A1}" sibTransId="{CE196FFB-B8FF-4009-89DB-BC718D74497F}"/>
    <dgm:cxn modelId="{00AF00A7-673D-40AE-96F2-9072ACA4399F}" srcId="{5CC33838-9184-4AAA-9C90-DDEB60F63B61}" destId="{F585C3EC-9B17-4A4E-A02E-7B405A340687}" srcOrd="2" destOrd="0" parTransId="{B77A12CC-C681-4693-8F71-7CCF959D7F6F}" sibTransId="{7342D3F4-2598-4FBF-A4D6-C48D0F9886B0}"/>
    <dgm:cxn modelId="{73ED0FE1-EB62-48F6-87B8-849A35E00DF1}" srcId="{EC9D3166-7DDD-4441-805F-44A5DB77DA19}" destId="{C6C021CB-D69D-43BF-B28B-919824C0FCCB}" srcOrd="1" destOrd="0" parTransId="{3321EDAA-6ABA-4BC6-B023-B17F3BBEE4EC}" sibTransId="{995B32DB-40F9-4136-BB19-09BEC85A0586}"/>
    <dgm:cxn modelId="{49DA4E67-1B06-4838-A5F2-F3CA20FE4AF5}" type="presOf" srcId="{5CC33838-9184-4AAA-9C90-DDEB60F63B61}" destId="{9B035C72-3F0C-4BDF-97DA-B1A1F44FACC6}" srcOrd="0" destOrd="0" presId="urn:microsoft.com/office/officeart/2005/8/layout/vList5"/>
    <dgm:cxn modelId="{902EDBDF-4FC3-46F9-9B52-8D3F9C585B62}" srcId="{5CC33838-9184-4AAA-9C90-DDEB60F63B61}" destId="{10AADC70-297D-4A64-852B-C8D09452FA57}" srcOrd="1" destOrd="0" parTransId="{71B94AFA-F9CC-470E-9BFC-CECDEE9893BE}" sibTransId="{B8C44842-60C4-41B5-8911-5EE9A12D50FD}"/>
    <dgm:cxn modelId="{D63E0856-101A-4235-B114-707E45E2080A}" type="presOf" srcId="{3AA59906-909D-4E71-92A0-0A894D82FAB6}" destId="{24EE2708-EB97-45D5-B27D-FE0779D2A0E2}" srcOrd="0" destOrd="0" presId="urn:microsoft.com/office/officeart/2005/8/layout/vList5"/>
    <dgm:cxn modelId="{F92434D7-EFEB-4452-8985-8F79A1D67BC0}" type="presOf" srcId="{7FAF09FA-1418-4A8C-A12F-556D43189EA4}" destId="{EE5FF0B9-F4E3-45B9-85E2-FB85F63C6D2F}" srcOrd="0" destOrd="0" presId="urn:microsoft.com/office/officeart/2005/8/layout/vList5"/>
    <dgm:cxn modelId="{F70CF450-BE64-47E1-911A-C3D9C52CAB01}" srcId="{7FAF09FA-1418-4A8C-A12F-556D43189EA4}" destId="{EC9D3166-7DDD-4441-805F-44A5DB77DA19}" srcOrd="0" destOrd="0" parTransId="{42EF6CD3-677F-4220-9933-565BEFD86FE3}" sibTransId="{169E9321-C948-45C5-8F99-F26D0E8A3593}"/>
    <dgm:cxn modelId="{A86CBC49-888F-4B54-952A-13AD2F915CF3}" type="presOf" srcId="{C6C021CB-D69D-43BF-B28B-919824C0FCCB}" destId="{A32AEC99-1282-496C-919C-7FC10D7B0F20}" srcOrd="0" destOrd="2" presId="urn:microsoft.com/office/officeart/2005/8/layout/vList5"/>
    <dgm:cxn modelId="{BAC678ED-1073-4D54-BD27-532EE6D88CE8}" srcId="{5CC33838-9184-4AAA-9C90-DDEB60F63B61}" destId="{7FAF09FA-1418-4A8C-A12F-556D43189EA4}" srcOrd="0" destOrd="0" parTransId="{61310B12-19BD-4A68-87A4-6E39987F3F36}" sibTransId="{0EC40341-20B9-4169-B04A-FE8000063538}"/>
    <dgm:cxn modelId="{3CB5F064-4F5C-48F1-90BC-48503E79AA02}" type="presOf" srcId="{21D824BF-088E-49A0-9B8F-578F3879E094}" destId="{7CE29E4C-DC8F-4318-8AED-A83A19D9D857}" srcOrd="0" destOrd="0" presId="urn:microsoft.com/office/officeart/2005/8/layout/vList5"/>
    <dgm:cxn modelId="{6639533E-01D5-4605-B1A7-DFB9672EAA1E}" type="presOf" srcId="{EC9D3166-7DDD-4441-805F-44A5DB77DA19}" destId="{A32AEC99-1282-496C-919C-7FC10D7B0F20}" srcOrd="0" destOrd="0" presId="urn:microsoft.com/office/officeart/2005/8/layout/vList5"/>
    <dgm:cxn modelId="{9138FD94-EC66-4451-8F95-DFCD8B531C00}" srcId="{10AADC70-297D-4A64-852B-C8D09452FA57}" destId="{21D824BF-088E-49A0-9B8F-578F3879E094}" srcOrd="0" destOrd="0" parTransId="{E91B6CBF-CE40-47F2-9836-ED4564BF8888}" sibTransId="{CAE879B3-51C2-42AD-A113-961623B17720}"/>
    <dgm:cxn modelId="{9E7AF237-6051-4FF1-A083-20DDF54C9324}" type="presOf" srcId="{015BDAA3-0B89-4DFB-9DC6-B9C68E31624C}" destId="{A32AEC99-1282-496C-919C-7FC10D7B0F20}" srcOrd="0" destOrd="1" presId="urn:microsoft.com/office/officeart/2005/8/layout/vList5"/>
    <dgm:cxn modelId="{4C309B08-EE7D-4F06-9D9D-7E4BD43AAEF0}" type="presParOf" srcId="{9B035C72-3F0C-4BDF-97DA-B1A1F44FACC6}" destId="{4FFB1B60-4AEB-4889-A52F-3F7024D83BE0}" srcOrd="0" destOrd="0" presId="urn:microsoft.com/office/officeart/2005/8/layout/vList5"/>
    <dgm:cxn modelId="{9A5E5F5B-7CFA-4126-AD6D-2AEB35BECE9F}" type="presParOf" srcId="{4FFB1B60-4AEB-4889-A52F-3F7024D83BE0}" destId="{EE5FF0B9-F4E3-45B9-85E2-FB85F63C6D2F}" srcOrd="0" destOrd="0" presId="urn:microsoft.com/office/officeart/2005/8/layout/vList5"/>
    <dgm:cxn modelId="{52246EFB-9F38-4AD5-A32D-766AB5794450}" type="presParOf" srcId="{4FFB1B60-4AEB-4889-A52F-3F7024D83BE0}" destId="{A32AEC99-1282-496C-919C-7FC10D7B0F20}" srcOrd="1" destOrd="0" presId="urn:microsoft.com/office/officeart/2005/8/layout/vList5"/>
    <dgm:cxn modelId="{37222F04-58B3-4B37-B764-8CAE330DA1F5}" type="presParOf" srcId="{9B035C72-3F0C-4BDF-97DA-B1A1F44FACC6}" destId="{AB664B18-B383-4CE4-AD49-4408670A087E}" srcOrd="1" destOrd="0" presId="urn:microsoft.com/office/officeart/2005/8/layout/vList5"/>
    <dgm:cxn modelId="{A8A94421-BAD0-490F-A7E0-043B29DD26E0}" type="presParOf" srcId="{9B035C72-3F0C-4BDF-97DA-B1A1F44FACC6}" destId="{7C527812-46C0-415F-8F2D-C24462D6A8BF}" srcOrd="2" destOrd="0" presId="urn:microsoft.com/office/officeart/2005/8/layout/vList5"/>
    <dgm:cxn modelId="{A041FC1C-B79F-4D75-9BF5-224638C363D5}" type="presParOf" srcId="{7C527812-46C0-415F-8F2D-C24462D6A8BF}" destId="{120AD394-F5A2-44DE-B8E1-85652BED8C4E}" srcOrd="0" destOrd="0" presId="urn:microsoft.com/office/officeart/2005/8/layout/vList5"/>
    <dgm:cxn modelId="{C4AD1490-A410-4277-8EB1-CDFAB7422752}" type="presParOf" srcId="{7C527812-46C0-415F-8F2D-C24462D6A8BF}" destId="{7CE29E4C-DC8F-4318-8AED-A83A19D9D857}" srcOrd="1" destOrd="0" presId="urn:microsoft.com/office/officeart/2005/8/layout/vList5"/>
    <dgm:cxn modelId="{264E2D1B-1E90-4D65-BFBF-146C1AD9E10C}" type="presParOf" srcId="{9B035C72-3F0C-4BDF-97DA-B1A1F44FACC6}" destId="{7A271FF6-2A53-44C2-BE52-F087F5C57F27}" srcOrd="3" destOrd="0" presId="urn:microsoft.com/office/officeart/2005/8/layout/vList5"/>
    <dgm:cxn modelId="{3B5B0E91-2A59-4F8D-AD23-5C56121C47E2}" type="presParOf" srcId="{9B035C72-3F0C-4BDF-97DA-B1A1F44FACC6}" destId="{FEEA19E8-DDA2-4340-8763-ADD6E5638B83}" srcOrd="4" destOrd="0" presId="urn:microsoft.com/office/officeart/2005/8/layout/vList5"/>
    <dgm:cxn modelId="{ADF336B7-9762-45D2-92B6-4401C09876B8}" type="presParOf" srcId="{FEEA19E8-DDA2-4340-8763-ADD6E5638B83}" destId="{EF675E22-51DA-402F-87ED-DF0F57958449}" srcOrd="0" destOrd="0" presId="urn:microsoft.com/office/officeart/2005/8/layout/vList5"/>
    <dgm:cxn modelId="{62A7FECB-7881-46A7-A4EB-9E5C5947CBFA}" type="presParOf" srcId="{FEEA19E8-DDA2-4340-8763-ADD6E5638B83}" destId="{24EE2708-EB97-45D5-B27D-FE0779D2A0E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C966AB-C813-4748-9BC9-9684388C718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1B8589-13A9-4CE5-8DBB-9884E554F240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педагогической диагностики: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464873-9556-42D5-BE76-A3AEEAC149E2}" type="parTrans" cxnId="{5A203905-4E0E-4628-8355-3C000ADBD51F}">
      <dgm:prSet/>
      <dgm:spPr/>
      <dgm:t>
        <a:bodyPr/>
        <a:lstStyle/>
        <a:p>
          <a:endParaRPr lang="ru-RU"/>
        </a:p>
      </dgm:t>
    </dgm:pt>
    <dgm:pt modelId="{60068E20-5921-4985-9BED-797872ACE1C3}" type="sibTrans" cxnId="{5A203905-4E0E-4628-8355-3C000ADBD51F}">
      <dgm:prSet/>
      <dgm:spPr/>
      <dgm:t>
        <a:bodyPr/>
        <a:lstStyle/>
        <a:p>
          <a:endParaRPr lang="ru-RU"/>
        </a:p>
      </dgm:t>
    </dgm:pt>
    <dgm:pt modelId="{AA9ACE77-0BA2-445E-9D9B-F4F79CA49461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индивидуального развития детей дошкольного возраста, на основе которой определяется эффективность педагогических действий и осуществляется их дальнейшее планирование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12D34C-99F7-4E7B-AD88-26298177CD65}" type="parTrans" cxnId="{1BE4BA31-50B2-4392-A7BA-56E8092A90D7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E92380CA-B5F0-43AF-AAF8-74B08ADF429C}" type="sibTrans" cxnId="{1BE4BA31-50B2-4392-A7BA-56E8092A90D7}">
      <dgm:prSet/>
      <dgm:spPr/>
      <dgm:t>
        <a:bodyPr/>
        <a:lstStyle/>
        <a:p>
          <a:endParaRPr lang="ru-RU"/>
        </a:p>
      </dgm:t>
    </dgm:pt>
    <dgm:pt modelId="{1D431702-462D-48EB-8FE1-89F279042287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индивидуализации образования (в том числе поддержки ребенка, построения его образовательной траектории или профессиональной коррекции особенностей его развития)</a:t>
          </a:r>
          <a:endParaRPr lang="ru-RU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85C847-AD62-44BA-BADB-69A7B56D9220}" type="parTrans" cxnId="{B0DD30E7-B6AB-46F6-8493-149A135FC948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E8C1A90-E591-496E-9D17-E1F264B4EC28}" type="sibTrans" cxnId="{B0DD30E7-B6AB-46F6-8493-149A135FC948}">
      <dgm:prSet/>
      <dgm:spPr/>
      <dgm:t>
        <a:bodyPr/>
        <a:lstStyle/>
        <a:p>
          <a:endParaRPr lang="ru-RU"/>
        </a:p>
      </dgm:t>
    </dgm:pt>
    <dgm:pt modelId="{47E4D796-9959-4D47-BB6B-A5D1D513A258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оптимизации работы с группой детей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91139E-B7D3-4685-9B5A-A330DBA3E53A}" type="parTrans" cxnId="{0FB6B378-111D-4CE7-85C7-B75B77AD49E8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BA29AA4-8AEB-45B8-95E5-033401FD6DCB}" type="sibTrans" cxnId="{0FB6B378-111D-4CE7-85C7-B75B77AD49E8}">
      <dgm:prSet/>
      <dgm:spPr/>
      <dgm:t>
        <a:bodyPr/>
        <a:lstStyle/>
        <a:p>
          <a:endParaRPr lang="ru-RU"/>
        </a:p>
      </dgm:t>
    </dgm:pt>
    <dgm:pt modelId="{445B15EC-ABB7-4875-B84F-D4EE596CB8F9}" type="pres">
      <dgm:prSet presAssocID="{B9C966AB-C813-4748-9BC9-9684388C718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8DA6DFB-AFA5-4824-9D1E-9B2D08D1D98E}" type="pres">
      <dgm:prSet presAssocID="{A71B8589-13A9-4CE5-8DBB-9884E554F240}" presName="root1" presStyleCnt="0"/>
      <dgm:spPr/>
    </dgm:pt>
    <dgm:pt modelId="{B5FEA241-F32C-4BEA-99EB-B99AD3B9599E}" type="pres">
      <dgm:prSet presAssocID="{A71B8589-13A9-4CE5-8DBB-9884E554F24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742A0-78DE-4983-B8A2-F23A90F5D17F}" type="pres">
      <dgm:prSet presAssocID="{A71B8589-13A9-4CE5-8DBB-9884E554F240}" presName="level2hierChild" presStyleCnt="0"/>
      <dgm:spPr/>
    </dgm:pt>
    <dgm:pt modelId="{15BB2866-0C85-4991-B1C3-FE0E512ECD37}" type="pres">
      <dgm:prSet presAssocID="{BE12D34C-99F7-4E7B-AD88-26298177CD65}" presName="conn2-1" presStyleLbl="parChTrans1D2" presStyleIdx="0" presStyleCnt="3"/>
      <dgm:spPr/>
    </dgm:pt>
    <dgm:pt modelId="{CE4BF18D-E283-454B-9FEC-F36D6964D8B7}" type="pres">
      <dgm:prSet presAssocID="{BE12D34C-99F7-4E7B-AD88-26298177CD65}" presName="connTx" presStyleLbl="parChTrans1D2" presStyleIdx="0" presStyleCnt="3"/>
      <dgm:spPr/>
    </dgm:pt>
    <dgm:pt modelId="{D731D216-96F4-481A-A30A-B288FEAF4093}" type="pres">
      <dgm:prSet presAssocID="{AA9ACE77-0BA2-445E-9D9B-F4F79CA49461}" presName="root2" presStyleCnt="0"/>
      <dgm:spPr/>
    </dgm:pt>
    <dgm:pt modelId="{99316052-385D-4C38-975C-0968D6CBAEFF}" type="pres">
      <dgm:prSet presAssocID="{AA9ACE77-0BA2-445E-9D9B-F4F79CA49461}" presName="LevelTwoTextNode" presStyleLbl="node2" presStyleIdx="0" presStyleCnt="3" custScaleX="203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35D5BB-1D17-4C9A-ABAE-A5AB55342447}" type="pres">
      <dgm:prSet presAssocID="{AA9ACE77-0BA2-445E-9D9B-F4F79CA49461}" presName="level3hierChild" presStyleCnt="0"/>
      <dgm:spPr/>
    </dgm:pt>
    <dgm:pt modelId="{7094713D-4AED-451D-8CC5-1A0208A2316A}" type="pres">
      <dgm:prSet presAssocID="{6C85C847-AD62-44BA-BADB-69A7B56D9220}" presName="conn2-1" presStyleLbl="parChTrans1D2" presStyleIdx="1" presStyleCnt="3"/>
      <dgm:spPr/>
    </dgm:pt>
    <dgm:pt modelId="{D949D893-FCA7-4443-B9F3-9F011FE590D9}" type="pres">
      <dgm:prSet presAssocID="{6C85C847-AD62-44BA-BADB-69A7B56D9220}" presName="connTx" presStyleLbl="parChTrans1D2" presStyleIdx="1" presStyleCnt="3"/>
      <dgm:spPr/>
    </dgm:pt>
    <dgm:pt modelId="{CD5C8542-96F2-4BF2-9E1C-85559EE1A11F}" type="pres">
      <dgm:prSet presAssocID="{1D431702-462D-48EB-8FE1-89F279042287}" presName="root2" presStyleCnt="0"/>
      <dgm:spPr/>
    </dgm:pt>
    <dgm:pt modelId="{AE5846B5-6B2E-46A0-BB6E-15109A1A71A7}" type="pres">
      <dgm:prSet presAssocID="{1D431702-462D-48EB-8FE1-89F279042287}" presName="LevelTwoTextNode" presStyleLbl="node2" presStyleIdx="1" presStyleCnt="3" custScaleX="2036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161CCB-9ACD-45A7-8B31-6CCD3F7039FC}" type="pres">
      <dgm:prSet presAssocID="{1D431702-462D-48EB-8FE1-89F279042287}" presName="level3hierChild" presStyleCnt="0"/>
      <dgm:spPr/>
    </dgm:pt>
    <dgm:pt modelId="{9D939D5C-897D-4922-BD22-E46FA5291F2C}" type="pres">
      <dgm:prSet presAssocID="{9491139E-B7D3-4685-9B5A-A330DBA3E53A}" presName="conn2-1" presStyleLbl="parChTrans1D2" presStyleIdx="2" presStyleCnt="3"/>
      <dgm:spPr/>
    </dgm:pt>
    <dgm:pt modelId="{441F6DB8-616B-472D-9429-3B04E37E5726}" type="pres">
      <dgm:prSet presAssocID="{9491139E-B7D3-4685-9B5A-A330DBA3E53A}" presName="connTx" presStyleLbl="parChTrans1D2" presStyleIdx="2" presStyleCnt="3"/>
      <dgm:spPr/>
    </dgm:pt>
    <dgm:pt modelId="{6534F1A8-C0BA-4418-BC0C-3B305B597750}" type="pres">
      <dgm:prSet presAssocID="{47E4D796-9959-4D47-BB6B-A5D1D513A258}" presName="root2" presStyleCnt="0"/>
      <dgm:spPr/>
    </dgm:pt>
    <dgm:pt modelId="{5E5C8ACE-31B6-48B9-A810-B47A590863CC}" type="pres">
      <dgm:prSet presAssocID="{47E4D796-9959-4D47-BB6B-A5D1D513A258}" presName="LevelTwoTextNode" presStyleLbl="node2" presStyleIdx="2" presStyleCnt="3" custScaleX="2094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4CB4B7-24EE-4D0F-B875-41076BB526C3}" type="pres">
      <dgm:prSet presAssocID="{47E4D796-9959-4D47-BB6B-A5D1D513A258}" presName="level3hierChild" presStyleCnt="0"/>
      <dgm:spPr/>
    </dgm:pt>
  </dgm:ptLst>
  <dgm:cxnLst>
    <dgm:cxn modelId="{1380B90B-5E88-4012-887E-6ABDF538F62D}" type="presOf" srcId="{47E4D796-9959-4D47-BB6B-A5D1D513A258}" destId="{5E5C8ACE-31B6-48B9-A810-B47A590863CC}" srcOrd="0" destOrd="0" presId="urn:microsoft.com/office/officeart/2008/layout/HorizontalMultiLevelHierarchy"/>
    <dgm:cxn modelId="{BF86405D-CF21-4940-BAA0-4BB275C304F6}" type="presOf" srcId="{AA9ACE77-0BA2-445E-9D9B-F4F79CA49461}" destId="{99316052-385D-4C38-975C-0968D6CBAEFF}" srcOrd="0" destOrd="0" presId="urn:microsoft.com/office/officeart/2008/layout/HorizontalMultiLevelHierarchy"/>
    <dgm:cxn modelId="{5D26CA91-A2F0-4D86-A9B4-8245C2A5B950}" type="presOf" srcId="{BE12D34C-99F7-4E7B-AD88-26298177CD65}" destId="{15BB2866-0C85-4991-B1C3-FE0E512ECD37}" srcOrd="0" destOrd="0" presId="urn:microsoft.com/office/officeart/2008/layout/HorizontalMultiLevelHierarchy"/>
    <dgm:cxn modelId="{40E1CDCD-CA6C-4F78-991F-FFCE21ABF6D3}" type="presOf" srcId="{A71B8589-13A9-4CE5-8DBB-9884E554F240}" destId="{B5FEA241-F32C-4BEA-99EB-B99AD3B9599E}" srcOrd="0" destOrd="0" presId="urn:microsoft.com/office/officeart/2008/layout/HorizontalMultiLevelHierarchy"/>
    <dgm:cxn modelId="{A2112B24-21A7-4FD9-8D0D-EC8686336A9E}" type="presOf" srcId="{6C85C847-AD62-44BA-BADB-69A7B56D9220}" destId="{7094713D-4AED-451D-8CC5-1A0208A2316A}" srcOrd="0" destOrd="0" presId="urn:microsoft.com/office/officeart/2008/layout/HorizontalMultiLevelHierarchy"/>
    <dgm:cxn modelId="{A06AD285-D5CF-4B2F-8ADE-1710F00F1BCA}" type="presOf" srcId="{9491139E-B7D3-4685-9B5A-A330DBA3E53A}" destId="{441F6DB8-616B-472D-9429-3B04E37E5726}" srcOrd="1" destOrd="0" presId="urn:microsoft.com/office/officeart/2008/layout/HorizontalMultiLevelHierarchy"/>
    <dgm:cxn modelId="{336A21F0-110C-43D7-8F69-7820995CD4D4}" type="presOf" srcId="{1D431702-462D-48EB-8FE1-89F279042287}" destId="{AE5846B5-6B2E-46A0-BB6E-15109A1A71A7}" srcOrd="0" destOrd="0" presId="urn:microsoft.com/office/officeart/2008/layout/HorizontalMultiLevelHierarchy"/>
    <dgm:cxn modelId="{F54DC78B-F2B1-48BD-8BC0-240FB46AC7CB}" type="presOf" srcId="{6C85C847-AD62-44BA-BADB-69A7B56D9220}" destId="{D949D893-FCA7-4443-B9F3-9F011FE590D9}" srcOrd="1" destOrd="0" presId="urn:microsoft.com/office/officeart/2008/layout/HorizontalMultiLevelHierarchy"/>
    <dgm:cxn modelId="{0FB6B378-111D-4CE7-85C7-B75B77AD49E8}" srcId="{A71B8589-13A9-4CE5-8DBB-9884E554F240}" destId="{47E4D796-9959-4D47-BB6B-A5D1D513A258}" srcOrd="2" destOrd="0" parTransId="{9491139E-B7D3-4685-9B5A-A330DBA3E53A}" sibTransId="{6BA29AA4-8AEB-45B8-95E5-033401FD6DCB}"/>
    <dgm:cxn modelId="{1BE4BA31-50B2-4392-A7BA-56E8092A90D7}" srcId="{A71B8589-13A9-4CE5-8DBB-9884E554F240}" destId="{AA9ACE77-0BA2-445E-9D9B-F4F79CA49461}" srcOrd="0" destOrd="0" parTransId="{BE12D34C-99F7-4E7B-AD88-26298177CD65}" sibTransId="{E92380CA-B5F0-43AF-AAF8-74B08ADF429C}"/>
    <dgm:cxn modelId="{5A203905-4E0E-4628-8355-3C000ADBD51F}" srcId="{B9C966AB-C813-4748-9BC9-9684388C7185}" destId="{A71B8589-13A9-4CE5-8DBB-9884E554F240}" srcOrd="0" destOrd="0" parTransId="{75464873-9556-42D5-BE76-A3AEEAC149E2}" sibTransId="{60068E20-5921-4985-9BED-797872ACE1C3}"/>
    <dgm:cxn modelId="{3063884B-4D45-4F6F-87F0-954370407D41}" type="presOf" srcId="{B9C966AB-C813-4748-9BC9-9684388C7185}" destId="{445B15EC-ABB7-4875-B84F-D4EE596CB8F9}" srcOrd="0" destOrd="0" presId="urn:microsoft.com/office/officeart/2008/layout/HorizontalMultiLevelHierarchy"/>
    <dgm:cxn modelId="{AA1C0D65-D511-466D-A94D-1A6B250C3B5C}" type="presOf" srcId="{9491139E-B7D3-4685-9B5A-A330DBA3E53A}" destId="{9D939D5C-897D-4922-BD22-E46FA5291F2C}" srcOrd="0" destOrd="0" presId="urn:microsoft.com/office/officeart/2008/layout/HorizontalMultiLevelHierarchy"/>
    <dgm:cxn modelId="{7E6ED1A5-40EC-4103-AD1E-6DE59F315FBE}" type="presOf" srcId="{BE12D34C-99F7-4E7B-AD88-26298177CD65}" destId="{CE4BF18D-E283-454B-9FEC-F36D6964D8B7}" srcOrd="1" destOrd="0" presId="urn:microsoft.com/office/officeart/2008/layout/HorizontalMultiLevelHierarchy"/>
    <dgm:cxn modelId="{B0DD30E7-B6AB-46F6-8493-149A135FC948}" srcId="{A71B8589-13A9-4CE5-8DBB-9884E554F240}" destId="{1D431702-462D-48EB-8FE1-89F279042287}" srcOrd="1" destOrd="0" parTransId="{6C85C847-AD62-44BA-BADB-69A7B56D9220}" sibTransId="{6E8C1A90-E591-496E-9D17-E1F264B4EC28}"/>
    <dgm:cxn modelId="{218644AE-4306-4A9C-BB48-AE8498682444}" type="presParOf" srcId="{445B15EC-ABB7-4875-B84F-D4EE596CB8F9}" destId="{08DA6DFB-AFA5-4824-9D1E-9B2D08D1D98E}" srcOrd="0" destOrd="0" presId="urn:microsoft.com/office/officeart/2008/layout/HorizontalMultiLevelHierarchy"/>
    <dgm:cxn modelId="{CA29FC30-D262-40F2-8BCA-256AAF405544}" type="presParOf" srcId="{08DA6DFB-AFA5-4824-9D1E-9B2D08D1D98E}" destId="{B5FEA241-F32C-4BEA-99EB-B99AD3B9599E}" srcOrd="0" destOrd="0" presId="urn:microsoft.com/office/officeart/2008/layout/HorizontalMultiLevelHierarchy"/>
    <dgm:cxn modelId="{B6889207-B822-4E11-9E38-45F8C8A03DCA}" type="presParOf" srcId="{08DA6DFB-AFA5-4824-9D1E-9B2D08D1D98E}" destId="{BB5742A0-78DE-4983-B8A2-F23A90F5D17F}" srcOrd="1" destOrd="0" presId="urn:microsoft.com/office/officeart/2008/layout/HorizontalMultiLevelHierarchy"/>
    <dgm:cxn modelId="{DD3EF8E2-5A4A-4082-9324-DF2F8F36FCD3}" type="presParOf" srcId="{BB5742A0-78DE-4983-B8A2-F23A90F5D17F}" destId="{15BB2866-0C85-4991-B1C3-FE0E512ECD37}" srcOrd="0" destOrd="0" presId="urn:microsoft.com/office/officeart/2008/layout/HorizontalMultiLevelHierarchy"/>
    <dgm:cxn modelId="{A1AEF6DC-3225-4B15-8966-8CA8853EBA40}" type="presParOf" srcId="{15BB2866-0C85-4991-B1C3-FE0E512ECD37}" destId="{CE4BF18D-E283-454B-9FEC-F36D6964D8B7}" srcOrd="0" destOrd="0" presId="urn:microsoft.com/office/officeart/2008/layout/HorizontalMultiLevelHierarchy"/>
    <dgm:cxn modelId="{9FE7003E-73DE-4368-9459-9D655004E139}" type="presParOf" srcId="{BB5742A0-78DE-4983-B8A2-F23A90F5D17F}" destId="{D731D216-96F4-481A-A30A-B288FEAF4093}" srcOrd="1" destOrd="0" presId="urn:microsoft.com/office/officeart/2008/layout/HorizontalMultiLevelHierarchy"/>
    <dgm:cxn modelId="{11452E9A-1A1F-43EE-989E-5C43877E112F}" type="presParOf" srcId="{D731D216-96F4-481A-A30A-B288FEAF4093}" destId="{99316052-385D-4C38-975C-0968D6CBAEFF}" srcOrd="0" destOrd="0" presId="urn:microsoft.com/office/officeart/2008/layout/HorizontalMultiLevelHierarchy"/>
    <dgm:cxn modelId="{E93E4056-5BC9-48EA-8BF7-60660B4F4648}" type="presParOf" srcId="{D731D216-96F4-481A-A30A-B288FEAF4093}" destId="{0F35D5BB-1D17-4C9A-ABAE-A5AB55342447}" srcOrd="1" destOrd="0" presId="urn:microsoft.com/office/officeart/2008/layout/HorizontalMultiLevelHierarchy"/>
    <dgm:cxn modelId="{5946372C-763F-4E54-B328-36D86843357B}" type="presParOf" srcId="{BB5742A0-78DE-4983-B8A2-F23A90F5D17F}" destId="{7094713D-4AED-451D-8CC5-1A0208A2316A}" srcOrd="2" destOrd="0" presId="urn:microsoft.com/office/officeart/2008/layout/HorizontalMultiLevelHierarchy"/>
    <dgm:cxn modelId="{F2F8E89C-B963-4F75-B6D6-6AA1FE0304A7}" type="presParOf" srcId="{7094713D-4AED-451D-8CC5-1A0208A2316A}" destId="{D949D893-FCA7-4443-B9F3-9F011FE590D9}" srcOrd="0" destOrd="0" presId="urn:microsoft.com/office/officeart/2008/layout/HorizontalMultiLevelHierarchy"/>
    <dgm:cxn modelId="{8836F1B8-81F4-4D4B-99FE-7EE91D2A2C13}" type="presParOf" srcId="{BB5742A0-78DE-4983-B8A2-F23A90F5D17F}" destId="{CD5C8542-96F2-4BF2-9E1C-85559EE1A11F}" srcOrd="3" destOrd="0" presId="urn:microsoft.com/office/officeart/2008/layout/HorizontalMultiLevelHierarchy"/>
    <dgm:cxn modelId="{06F777CD-915B-401C-A5CB-1A39C247B79B}" type="presParOf" srcId="{CD5C8542-96F2-4BF2-9E1C-85559EE1A11F}" destId="{AE5846B5-6B2E-46A0-BB6E-15109A1A71A7}" srcOrd="0" destOrd="0" presId="urn:microsoft.com/office/officeart/2008/layout/HorizontalMultiLevelHierarchy"/>
    <dgm:cxn modelId="{3ABDDFC5-5AD5-42C0-9E25-29ACF597AED5}" type="presParOf" srcId="{CD5C8542-96F2-4BF2-9E1C-85559EE1A11F}" destId="{A0161CCB-9ACD-45A7-8B31-6CCD3F7039FC}" srcOrd="1" destOrd="0" presId="urn:microsoft.com/office/officeart/2008/layout/HorizontalMultiLevelHierarchy"/>
    <dgm:cxn modelId="{4D6B730E-CDEC-4C6F-BB30-B859D6BF679D}" type="presParOf" srcId="{BB5742A0-78DE-4983-B8A2-F23A90F5D17F}" destId="{9D939D5C-897D-4922-BD22-E46FA5291F2C}" srcOrd="4" destOrd="0" presId="urn:microsoft.com/office/officeart/2008/layout/HorizontalMultiLevelHierarchy"/>
    <dgm:cxn modelId="{D12B52A3-EB5B-4426-BACD-A6051E6D6D92}" type="presParOf" srcId="{9D939D5C-897D-4922-BD22-E46FA5291F2C}" destId="{441F6DB8-616B-472D-9429-3B04E37E5726}" srcOrd="0" destOrd="0" presId="urn:microsoft.com/office/officeart/2008/layout/HorizontalMultiLevelHierarchy"/>
    <dgm:cxn modelId="{DF694AEA-7BAB-428E-8D94-0C48E1261625}" type="presParOf" srcId="{BB5742A0-78DE-4983-B8A2-F23A90F5D17F}" destId="{6534F1A8-C0BA-4418-BC0C-3B305B597750}" srcOrd="5" destOrd="0" presId="urn:microsoft.com/office/officeart/2008/layout/HorizontalMultiLevelHierarchy"/>
    <dgm:cxn modelId="{DC42E944-1792-445F-89CE-23605AA11977}" type="presParOf" srcId="{6534F1A8-C0BA-4418-BC0C-3B305B597750}" destId="{5E5C8ACE-31B6-48B9-A810-B47A590863CC}" srcOrd="0" destOrd="0" presId="urn:microsoft.com/office/officeart/2008/layout/HorizontalMultiLevelHierarchy"/>
    <dgm:cxn modelId="{DDDE21D5-78CF-43E7-BE02-2FD890F427F8}" type="presParOf" srcId="{6534F1A8-C0BA-4418-BC0C-3B305B597750}" destId="{B74CB4B7-24EE-4D0F-B875-41076BB526C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ABDC72-DFB3-49E8-AEC2-261EEF35475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FC5268-6E8B-49FE-9F27-47F6AA97D8A2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 «Физическое развитие» </a:t>
          </a: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2.1 стр.103 - 160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F21B83-D22C-4684-8FC3-F92668A23242}" type="parTrans" cxnId="{5F420D74-8925-483C-8A0F-FF06A109A154}">
      <dgm:prSet/>
      <dgm:spPr/>
      <dgm:t>
        <a:bodyPr/>
        <a:lstStyle/>
        <a:p>
          <a:endParaRPr lang="ru-RU"/>
        </a:p>
      </dgm:t>
    </dgm:pt>
    <dgm:pt modelId="{B673793A-B47A-446B-9B26-5033DF50AA47}" type="sibTrans" cxnId="{5F420D74-8925-483C-8A0F-FF06A109A154}">
      <dgm:prSet/>
      <dgm:spPr/>
      <dgm:t>
        <a:bodyPr/>
        <a:lstStyle/>
        <a:p>
          <a:endParaRPr lang="ru-RU"/>
        </a:p>
      </dgm:t>
    </dgm:pt>
    <dgm:pt modelId="{FA38F9F6-150F-425E-9F16-9F14328AB87B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</a:t>
          </a:r>
          <a:endParaRPr lang="ru-RU" i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«Социально-коммуникативное развитие» </a:t>
          </a: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п.2.2 стр. 161 - 222 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52B45F-C8F0-4301-B98F-72D81B07EB77}" type="parTrans" cxnId="{76B90BE0-2B49-4AFA-8654-77DADF7A326B}">
      <dgm:prSet/>
      <dgm:spPr/>
      <dgm:t>
        <a:bodyPr/>
        <a:lstStyle/>
        <a:p>
          <a:endParaRPr lang="ru-RU"/>
        </a:p>
      </dgm:t>
    </dgm:pt>
    <dgm:pt modelId="{70DAAB27-33BB-4F5B-BD60-EB44FA03B4AE}" type="sibTrans" cxnId="{76B90BE0-2B49-4AFA-8654-77DADF7A326B}">
      <dgm:prSet/>
      <dgm:spPr/>
      <dgm:t>
        <a:bodyPr/>
        <a:lstStyle/>
        <a:p>
          <a:endParaRPr lang="ru-RU"/>
        </a:p>
      </dgm:t>
    </dgm:pt>
    <dgm:pt modelId="{9CD0CA22-753F-4675-8C86-A9901F44C9D2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 «Речевое развитие»</a:t>
          </a: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2.3 стр. 222  - 266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E6E3B-4268-44CE-B1DB-7E5E90875799}" type="parTrans" cxnId="{10FFCA75-088A-45A0-A6A5-BD4278B3B723}">
      <dgm:prSet/>
      <dgm:spPr/>
      <dgm:t>
        <a:bodyPr/>
        <a:lstStyle/>
        <a:p>
          <a:endParaRPr lang="ru-RU"/>
        </a:p>
      </dgm:t>
    </dgm:pt>
    <dgm:pt modelId="{204CE8FB-AD7B-42B9-99A0-75C529B46091}" type="sibTrans" cxnId="{10FFCA75-088A-45A0-A6A5-BD4278B3B723}">
      <dgm:prSet/>
      <dgm:spPr/>
      <dgm:t>
        <a:bodyPr/>
        <a:lstStyle/>
        <a:p>
          <a:endParaRPr lang="ru-RU"/>
        </a:p>
      </dgm:t>
    </dgm:pt>
    <dgm:pt modelId="{A389261E-0A4C-464F-A9B5-DB11204E3E64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область:  «Познавательное развитие»</a:t>
          </a: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2.4 стр. 267 - 296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384FC6-110A-4A2F-A766-2C88DF2665F7}" type="parTrans" cxnId="{BE42AA0D-558A-47DB-B80A-B53948193C7A}">
      <dgm:prSet/>
      <dgm:spPr/>
      <dgm:t>
        <a:bodyPr/>
        <a:lstStyle/>
        <a:p>
          <a:endParaRPr lang="ru-RU"/>
        </a:p>
      </dgm:t>
    </dgm:pt>
    <dgm:pt modelId="{48C4801C-AAA9-40C9-AE1C-852205F1825D}" type="sibTrans" cxnId="{BE42AA0D-558A-47DB-B80A-B53948193C7A}">
      <dgm:prSet/>
      <dgm:spPr/>
      <dgm:t>
        <a:bodyPr/>
        <a:lstStyle/>
        <a:p>
          <a:endParaRPr lang="ru-RU"/>
        </a:p>
      </dgm:t>
    </dgm:pt>
    <dgm:pt modelId="{C73D3E9E-4ABD-4B71-9743-53CFEE66610E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</a:t>
          </a: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«Художественно-эстетическое развитие»</a:t>
          </a:r>
        </a:p>
        <a:p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2.5 стр. 296 -  385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D7B963-8414-4D7F-AC50-0AFC0EEE94EB}" type="parTrans" cxnId="{A4AC40A4-91B2-4D56-BCBB-3811A301BC5C}">
      <dgm:prSet/>
      <dgm:spPr/>
      <dgm:t>
        <a:bodyPr/>
        <a:lstStyle/>
        <a:p>
          <a:endParaRPr lang="ru-RU"/>
        </a:p>
      </dgm:t>
    </dgm:pt>
    <dgm:pt modelId="{F0D953E2-41CD-4EE8-9059-A3D9BC75C904}" type="sibTrans" cxnId="{A4AC40A4-91B2-4D56-BCBB-3811A301BC5C}">
      <dgm:prSet/>
      <dgm:spPr/>
      <dgm:t>
        <a:bodyPr/>
        <a:lstStyle/>
        <a:p>
          <a:endParaRPr lang="ru-RU"/>
        </a:p>
      </dgm:t>
    </dgm:pt>
    <dgm:pt modelId="{245E66E2-5347-4F34-9865-A88EEB5A6428}" type="pres">
      <dgm:prSet presAssocID="{23ABDC72-DFB3-49E8-AEC2-261EEF354750}" presName="diagram" presStyleCnt="0">
        <dgm:presLayoutVars>
          <dgm:dir/>
          <dgm:resizeHandles val="exact"/>
        </dgm:presLayoutVars>
      </dgm:prSet>
      <dgm:spPr/>
    </dgm:pt>
    <dgm:pt modelId="{A8C1DB9C-3992-484B-A707-1137FF974835}" type="pres">
      <dgm:prSet presAssocID="{1EFC5268-6E8B-49FE-9F27-47F6AA97D8A2}" presName="node" presStyleLbl="node1" presStyleIdx="0" presStyleCnt="5" custScaleX="71152" custScaleY="50145" custLinFactNeighborX="-31682" custLinFactNeighborY="-27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B7CAEC-1EC1-41DC-A836-F42DB6B99089}" type="pres">
      <dgm:prSet presAssocID="{B673793A-B47A-446B-9B26-5033DF50AA47}" presName="sibTrans" presStyleCnt="0"/>
      <dgm:spPr/>
    </dgm:pt>
    <dgm:pt modelId="{9F09500E-46FA-40AB-8BC9-67F8C8F78147}" type="pres">
      <dgm:prSet presAssocID="{FA38F9F6-150F-425E-9F16-9F14328AB87B}" presName="node" presStyleLbl="node1" presStyleIdx="1" presStyleCnt="5" custScaleX="64142" custScaleY="47922" custLinFactNeighborX="-34569" custLinFactNeighborY="-1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74CFA-C82A-4AFC-82C4-7529384F7378}" type="pres">
      <dgm:prSet presAssocID="{70DAAB27-33BB-4F5B-BD60-EB44FA03B4AE}" presName="sibTrans" presStyleCnt="0"/>
      <dgm:spPr/>
    </dgm:pt>
    <dgm:pt modelId="{2F8352AC-DBF0-45AE-9DB2-34ECFD4C5B5E}" type="pres">
      <dgm:prSet presAssocID="{9CD0CA22-753F-4675-8C86-A9901F44C9D2}" presName="node" presStyleLbl="node1" presStyleIdx="2" presStyleCnt="5" custScaleX="56774" custScaleY="42875" custLinFactX="53960" custLinFactY="-5354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E54F6-BABC-4B6E-B2ED-C93193C2EB17}" type="pres">
      <dgm:prSet presAssocID="{204CE8FB-AD7B-42B9-99A0-75C529B46091}" presName="sibTrans" presStyleCnt="0"/>
      <dgm:spPr/>
    </dgm:pt>
    <dgm:pt modelId="{998679B1-7010-498E-AD07-DCB5919AAAD1}" type="pres">
      <dgm:prSet presAssocID="{A389261E-0A4C-464F-A9B5-DB11204E3E64}" presName="node" presStyleLbl="node1" presStyleIdx="3" presStyleCnt="5" custScaleX="72714" custScaleY="30511" custLinFactNeighborX="-93967" custLinFactNeighborY="24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13EE03-D788-44CF-8999-7CB0F12A4262}" type="pres">
      <dgm:prSet presAssocID="{48C4801C-AAA9-40C9-AE1C-852205F1825D}" presName="sibTrans" presStyleCnt="0"/>
      <dgm:spPr/>
    </dgm:pt>
    <dgm:pt modelId="{7DFEE82D-F6C2-43C4-99E6-9F6BA16034FE}" type="pres">
      <dgm:prSet presAssocID="{C73D3E9E-4ABD-4B71-9743-53CFEE66610E}" presName="node" presStyleLbl="node1" presStyleIdx="4" presStyleCnt="5" custScaleX="75096" custScaleY="42051" custLinFactNeighborX="46862" custLinFactNeighborY="-35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FFCA75-088A-45A0-A6A5-BD4278B3B723}" srcId="{23ABDC72-DFB3-49E8-AEC2-261EEF354750}" destId="{9CD0CA22-753F-4675-8C86-A9901F44C9D2}" srcOrd="2" destOrd="0" parTransId="{160E6E3B-4268-44CE-B1DB-7E5E90875799}" sibTransId="{204CE8FB-AD7B-42B9-99A0-75C529B46091}"/>
    <dgm:cxn modelId="{76B90BE0-2B49-4AFA-8654-77DADF7A326B}" srcId="{23ABDC72-DFB3-49E8-AEC2-261EEF354750}" destId="{FA38F9F6-150F-425E-9F16-9F14328AB87B}" srcOrd="1" destOrd="0" parTransId="{7D52B45F-C8F0-4301-B98F-72D81B07EB77}" sibTransId="{70DAAB27-33BB-4F5B-BD60-EB44FA03B4AE}"/>
    <dgm:cxn modelId="{5F420D74-8925-483C-8A0F-FF06A109A154}" srcId="{23ABDC72-DFB3-49E8-AEC2-261EEF354750}" destId="{1EFC5268-6E8B-49FE-9F27-47F6AA97D8A2}" srcOrd="0" destOrd="0" parTransId="{DAF21B83-D22C-4684-8FC3-F92668A23242}" sibTransId="{B673793A-B47A-446B-9B26-5033DF50AA47}"/>
    <dgm:cxn modelId="{A4AC40A4-91B2-4D56-BCBB-3811A301BC5C}" srcId="{23ABDC72-DFB3-49E8-AEC2-261EEF354750}" destId="{C73D3E9E-4ABD-4B71-9743-53CFEE66610E}" srcOrd="4" destOrd="0" parTransId="{39D7B963-8414-4D7F-AC50-0AFC0EEE94EB}" sibTransId="{F0D953E2-41CD-4EE8-9059-A3D9BC75C904}"/>
    <dgm:cxn modelId="{D04051F7-FF31-4BFC-B887-159CA867B142}" type="presOf" srcId="{9CD0CA22-753F-4675-8C86-A9901F44C9D2}" destId="{2F8352AC-DBF0-45AE-9DB2-34ECFD4C5B5E}" srcOrd="0" destOrd="0" presId="urn:microsoft.com/office/officeart/2005/8/layout/default"/>
    <dgm:cxn modelId="{1AE036C0-9F3F-4F47-A7F6-2456E5207C2E}" type="presOf" srcId="{A389261E-0A4C-464F-A9B5-DB11204E3E64}" destId="{998679B1-7010-498E-AD07-DCB5919AAAD1}" srcOrd="0" destOrd="0" presId="urn:microsoft.com/office/officeart/2005/8/layout/default"/>
    <dgm:cxn modelId="{BE42AA0D-558A-47DB-B80A-B53948193C7A}" srcId="{23ABDC72-DFB3-49E8-AEC2-261EEF354750}" destId="{A389261E-0A4C-464F-A9B5-DB11204E3E64}" srcOrd="3" destOrd="0" parTransId="{15384FC6-110A-4A2F-A766-2C88DF2665F7}" sibTransId="{48C4801C-AAA9-40C9-AE1C-852205F1825D}"/>
    <dgm:cxn modelId="{82FF6883-8EEE-41C5-87EE-6904514F7137}" type="presOf" srcId="{23ABDC72-DFB3-49E8-AEC2-261EEF354750}" destId="{245E66E2-5347-4F34-9865-A88EEB5A6428}" srcOrd="0" destOrd="0" presId="urn:microsoft.com/office/officeart/2005/8/layout/default"/>
    <dgm:cxn modelId="{EC41A25E-0D0D-4A62-81FC-D0BC7EA4E3F3}" type="presOf" srcId="{FA38F9F6-150F-425E-9F16-9F14328AB87B}" destId="{9F09500E-46FA-40AB-8BC9-67F8C8F78147}" srcOrd="0" destOrd="0" presId="urn:microsoft.com/office/officeart/2005/8/layout/default"/>
    <dgm:cxn modelId="{39EEB198-C285-4F8C-8C35-A33900267B44}" type="presOf" srcId="{C73D3E9E-4ABD-4B71-9743-53CFEE66610E}" destId="{7DFEE82D-F6C2-43C4-99E6-9F6BA16034FE}" srcOrd="0" destOrd="0" presId="urn:microsoft.com/office/officeart/2005/8/layout/default"/>
    <dgm:cxn modelId="{7C1EEBB3-B5FD-45D0-9160-9358CE6CDCEA}" type="presOf" srcId="{1EFC5268-6E8B-49FE-9F27-47F6AA97D8A2}" destId="{A8C1DB9C-3992-484B-A707-1137FF974835}" srcOrd="0" destOrd="0" presId="urn:microsoft.com/office/officeart/2005/8/layout/default"/>
    <dgm:cxn modelId="{FE617F61-541C-4F83-B5D1-6BC82569211D}" type="presParOf" srcId="{245E66E2-5347-4F34-9865-A88EEB5A6428}" destId="{A8C1DB9C-3992-484B-A707-1137FF974835}" srcOrd="0" destOrd="0" presId="urn:microsoft.com/office/officeart/2005/8/layout/default"/>
    <dgm:cxn modelId="{D8950CA3-04E5-4E90-A9AB-AB8FE19151D6}" type="presParOf" srcId="{245E66E2-5347-4F34-9865-A88EEB5A6428}" destId="{EBB7CAEC-1EC1-41DC-A836-F42DB6B99089}" srcOrd="1" destOrd="0" presId="urn:microsoft.com/office/officeart/2005/8/layout/default"/>
    <dgm:cxn modelId="{37BE9C44-09A5-47FC-A3BF-FD00B1CC3303}" type="presParOf" srcId="{245E66E2-5347-4F34-9865-A88EEB5A6428}" destId="{9F09500E-46FA-40AB-8BC9-67F8C8F78147}" srcOrd="2" destOrd="0" presId="urn:microsoft.com/office/officeart/2005/8/layout/default"/>
    <dgm:cxn modelId="{038D4C13-0A37-4AA4-AAFB-D0238B232E31}" type="presParOf" srcId="{245E66E2-5347-4F34-9865-A88EEB5A6428}" destId="{D2474CFA-C82A-4AFC-82C4-7529384F7378}" srcOrd="3" destOrd="0" presId="urn:microsoft.com/office/officeart/2005/8/layout/default"/>
    <dgm:cxn modelId="{C230D2D4-C1AB-42E8-A3F5-F1AA98FAA345}" type="presParOf" srcId="{245E66E2-5347-4F34-9865-A88EEB5A6428}" destId="{2F8352AC-DBF0-45AE-9DB2-34ECFD4C5B5E}" srcOrd="4" destOrd="0" presId="urn:microsoft.com/office/officeart/2005/8/layout/default"/>
    <dgm:cxn modelId="{F0B631E9-D9D0-4DB3-80A3-6F186597CE81}" type="presParOf" srcId="{245E66E2-5347-4F34-9865-A88EEB5A6428}" destId="{145E54F6-BABC-4B6E-B2ED-C93193C2EB17}" srcOrd="5" destOrd="0" presId="urn:microsoft.com/office/officeart/2005/8/layout/default"/>
    <dgm:cxn modelId="{5A622E00-FDF1-447E-AA69-2627E102D21F}" type="presParOf" srcId="{245E66E2-5347-4F34-9865-A88EEB5A6428}" destId="{998679B1-7010-498E-AD07-DCB5919AAAD1}" srcOrd="6" destOrd="0" presId="urn:microsoft.com/office/officeart/2005/8/layout/default"/>
    <dgm:cxn modelId="{BE4D8C49-E9C1-4201-9FB6-5CEFE6ACECAA}" type="presParOf" srcId="{245E66E2-5347-4F34-9865-A88EEB5A6428}" destId="{4413EE03-D788-44CF-8999-7CB0F12A4262}" srcOrd="7" destOrd="0" presId="urn:microsoft.com/office/officeart/2005/8/layout/default"/>
    <dgm:cxn modelId="{27E521CF-BE29-4A00-8468-7DD5C1660E50}" type="presParOf" srcId="{245E66E2-5347-4F34-9865-A88EEB5A6428}" destId="{7DFEE82D-F6C2-43C4-99E6-9F6BA16034F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01F50-BB1C-4810-8F05-9252C15F32D0}">
      <dsp:nvSpPr>
        <dsp:cNvPr id="0" name=""/>
        <dsp:cNvSpPr/>
      </dsp:nvSpPr>
      <dsp:spPr>
        <a:xfrm>
          <a:off x="3581" y="1935"/>
          <a:ext cx="3491865" cy="135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Целевой раздел стр.5 - 62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1" y="1935"/>
        <a:ext cx="3491865" cy="1353600"/>
      </dsp:txXfrm>
    </dsp:sp>
    <dsp:sp modelId="{FD12981B-A0A5-4532-BB4C-80B0524B92B6}">
      <dsp:nvSpPr>
        <dsp:cNvPr id="0" name=""/>
        <dsp:cNvSpPr/>
      </dsp:nvSpPr>
      <dsp:spPr>
        <a:xfrm>
          <a:off x="3581" y="1355535"/>
          <a:ext cx="3491865" cy="35922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Цели, задачи, принципы ОП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Планируемые  результаты освоения ОП в разные периоды детства подходы к педагогической диагностике достижения планируемы х результатов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Характеристики особенностей развития детей дошкольного возраста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Подходы к педагогической диагностике достижения планируемы х результатов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1" y="1355535"/>
        <a:ext cx="3491865" cy="3592261"/>
      </dsp:txXfrm>
    </dsp:sp>
    <dsp:sp modelId="{59C0350E-4BC8-4D1C-86AC-E38921A89DEF}">
      <dsp:nvSpPr>
        <dsp:cNvPr id="0" name=""/>
        <dsp:cNvSpPr/>
      </dsp:nvSpPr>
      <dsp:spPr>
        <a:xfrm>
          <a:off x="3984307" y="1935"/>
          <a:ext cx="3491865" cy="135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раздел стр. 103 - 549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4307" y="1935"/>
        <a:ext cx="3491865" cy="1353600"/>
      </dsp:txXfrm>
    </dsp:sp>
    <dsp:sp modelId="{99F52394-1E11-4CF3-BF7A-525F3F006339}">
      <dsp:nvSpPr>
        <dsp:cNvPr id="0" name=""/>
        <dsp:cNvSpPr/>
      </dsp:nvSpPr>
      <dsp:spPr>
        <a:xfrm>
          <a:off x="3984307" y="1355535"/>
          <a:ext cx="3491865" cy="35922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 и содержание образовательной деятельности по каждой образовательной области для всех возрастных групп обучающихся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и задачи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коррекционно-развивающей работы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Рабочая программа воспитания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материалы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4307" y="1355535"/>
        <a:ext cx="3491865" cy="3592261"/>
      </dsp:txXfrm>
    </dsp:sp>
    <dsp:sp modelId="{3474A4F3-8A15-472F-AE8D-A2755779C567}">
      <dsp:nvSpPr>
        <dsp:cNvPr id="0" name=""/>
        <dsp:cNvSpPr/>
      </dsp:nvSpPr>
      <dsp:spPr>
        <a:xfrm>
          <a:off x="7965033" y="1935"/>
          <a:ext cx="3491865" cy="135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Организационный раздел стр. 553 - 650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65033" y="1935"/>
        <a:ext cx="3491865" cy="1353600"/>
      </dsp:txXfrm>
    </dsp:sp>
    <dsp:sp modelId="{45C49F9F-01E1-402C-A355-74E4274E98E7}">
      <dsp:nvSpPr>
        <dsp:cNvPr id="0" name=""/>
        <dsp:cNvSpPr/>
      </dsp:nvSpPr>
      <dsp:spPr>
        <a:xfrm>
          <a:off x="7965033" y="1355535"/>
          <a:ext cx="3491865" cy="35922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описание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психолого­педагогических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кадровых условий реализации ОП, ее материально- техническое обеспечение</a:t>
          </a:r>
          <a:endParaRPr lang="ru-RU" sz="19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Примерный режим и распорядок дня в дошкольных группах</a:t>
          </a:r>
          <a:endParaRPr lang="ru-RU" sz="19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примерные перечни произведений разных видов искусства</a:t>
          </a:r>
          <a:endParaRPr lang="ru-RU" sz="1900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календарный план воспитательной рабо</a:t>
          </a:r>
          <a:r>
            <a:rPr lang="ru-RU" sz="1900" kern="1200" dirty="0" smtClean="0"/>
            <a:t>ты</a:t>
          </a:r>
          <a:endParaRPr lang="ru-RU" sz="1900" kern="1200" dirty="0"/>
        </a:p>
      </dsp:txBody>
      <dsp:txXfrm>
        <a:off x="7965033" y="1355535"/>
        <a:ext cx="3491865" cy="3592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79D5A-78B6-45AB-9544-12F1FF60C14A}">
      <dsp:nvSpPr>
        <dsp:cNvPr id="0" name=""/>
        <dsp:cNvSpPr/>
      </dsp:nvSpPr>
      <dsp:spPr>
        <a:xfrm rot="5400000">
          <a:off x="7181869" y="-2756562"/>
          <a:ext cx="1591270" cy="750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t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 реализуется в контексте всех перечисленных в ФГОС ДО и ФОП ДО видов детской деятельности, с акцентом на ведущую деятельность для каждого возрастного периода – от непосредственного эмоционального общения со взрослым до предметной (предметно - манипулятивной) и игровой деятельности; 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223385" y="279601"/>
        <a:ext cx="7430561" cy="1435912"/>
      </dsp:txXfrm>
    </dsp:sp>
    <dsp:sp modelId="{2DAA5F90-93B1-4276-BBF6-8C6972F69D21}">
      <dsp:nvSpPr>
        <dsp:cNvPr id="0" name=""/>
        <dsp:cNvSpPr/>
      </dsp:nvSpPr>
      <dsp:spPr>
        <a:xfrm>
          <a:off x="0" y="3013"/>
          <a:ext cx="4223385" cy="1989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3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учѐта ведущей деятельности:</a:t>
          </a:r>
          <a:r>
            <a:rPr lang="tt-RU" sz="3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099" y="100112"/>
        <a:ext cx="4029187" cy="1794889"/>
      </dsp:txXfrm>
    </dsp:sp>
    <dsp:sp modelId="{C3DA39EA-64FF-4BC9-86A0-915B0ABE25ED}">
      <dsp:nvSpPr>
        <dsp:cNvPr id="0" name=""/>
        <dsp:cNvSpPr/>
      </dsp:nvSpPr>
      <dsp:spPr>
        <a:xfrm rot="5400000">
          <a:off x="7181869" y="-668020"/>
          <a:ext cx="1591270" cy="750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t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 учитывает возрастные характеристики развития ребенка на разных этапах дошкольного возраста, предусматривает возможность и механизмы разработки индивидуальных траекторий развития и образования детей с особыми возможностями, способностями, потребностями и интересами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223385" y="2368143"/>
        <a:ext cx="7430561" cy="1435912"/>
      </dsp:txXfrm>
    </dsp:sp>
    <dsp:sp modelId="{62E54735-8692-49DB-AE3D-BA40E17B6F71}">
      <dsp:nvSpPr>
        <dsp:cNvPr id="0" name=""/>
        <dsp:cNvSpPr/>
      </dsp:nvSpPr>
      <dsp:spPr>
        <a:xfrm>
          <a:off x="0" y="2091556"/>
          <a:ext cx="4223385" cy="1989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3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учета возрастных и индивидуальных особенностей детей</a:t>
          </a:r>
          <a:endParaRPr lang="ru-RU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099" y="2188655"/>
        <a:ext cx="4029187" cy="1794889"/>
      </dsp:txXfrm>
    </dsp:sp>
    <dsp:sp modelId="{0C10D6D3-0BBA-4F33-8E4C-C9E6EC1A1FAA}">
      <dsp:nvSpPr>
        <dsp:cNvPr id="0" name=""/>
        <dsp:cNvSpPr/>
      </dsp:nvSpPr>
      <dsp:spPr>
        <a:xfrm rot="5400000">
          <a:off x="7181869" y="1420522"/>
          <a:ext cx="1591270" cy="750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t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 направленного процесса обогащения и развертывания содержания видов детской деятельности, а также общения детей с взрослыми и сверстниками, соответствующего возрастным задачам дошкольного возраста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223385" y="4456686"/>
        <a:ext cx="7430561" cy="1435912"/>
      </dsp:txXfrm>
    </dsp:sp>
    <dsp:sp modelId="{FD883EE6-CE6C-461A-A078-DB543F38442F}">
      <dsp:nvSpPr>
        <dsp:cNvPr id="0" name=""/>
        <dsp:cNvSpPr/>
      </dsp:nvSpPr>
      <dsp:spPr>
        <a:xfrm>
          <a:off x="0" y="4180098"/>
          <a:ext cx="4223385" cy="1989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3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амплификации детского развития </a:t>
          </a:r>
          <a:endParaRPr lang="ru-RU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099" y="4277197"/>
        <a:ext cx="4029187" cy="17948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66C03D-5F5E-4909-8224-282CBF87D0AF}">
      <dsp:nvSpPr>
        <dsp:cNvPr id="0" name=""/>
        <dsp:cNvSpPr/>
      </dsp:nvSpPr>
      <dsp:spPr>
        <a:xfrm rot="5400000">
          <a:off x="7034718" y="-2675347"/>
          <a:ext cx="1621829" cy="73841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t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как интеграция двух сторон процесса образования, направленная на развитие личности ребенка и обусловленная общим подходом к отбору содержания и организации воспитания и обучения через обогащение содержания и форм детской деятельности; 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53571" y="284971"/>
        <a:ext cx="7304954" cy="1463487"/>
      </dsp:txXfrm>
    </dsp:sp>
    <dsp:sp modelId="{782EE2E7-6AEF-400A-991E-85BECADB426F}">
      <dsp:nvSpPr>
        <dsp:cNvPr id="0" name=""/>
        <dsp:cNvSpPr/>
      </dsp:nvSpPr>
      <dsp:spPr>
        <a:xfrm>
          <a:off x="0" y="17222"/>
          <a:ext cx="4153570" cy="20272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единства обучения и воспитания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964" y="116186"/>
        <a:ext cx="3955642" cy="1829359"/>
      </dsp:txXfrm>
    </dsp:sp>
    <dsp:sp modelId="{CC782A67-A44D-4804-8B5C-5004989B331D}">
      <dsp:nvSpPr>
        <dsp:cNvPr id="0" name=""/>
        <dsp:cNvSpPr/>
      </dsp:nvSpPr>
      <dsp:spPr>
        <a:xfrm rot="5400000">
          <a:off x="7034718" y="-546695"/>
          <a:ext cx="1621829" cy="73841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t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разных возрастных этапах дошкольного детства и при переходе на уровень начального общего образования: ОП реализует данный принцип при построении содержания обучения и воспитания относительно уровня начального школьного образования, а также при построении единого пространства развития ребенка образовательной организации и семьи; 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53571" y="2413623"/>
        <a:ext cx="7304954" cy="1463487"/>
      </dsp:txXfrm>
    </dsp:sp>
    <dsp:sp modelId="{730963AA-D66F-4D0F-BFFB-3AED8DC1F351}">
      <dsp:nvSpPr>
        <dsp:cNvPr id="0" name=""/>
        <dsp:cNvSpPr/>
      </dsp:nvSpPr>
      <dsp:spPr>
        <a:xfrm>
          <a:off x="0" y="2131723"/>
          <a:ext cx="4153570" cy="20272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преемственности образовательной работы 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964" y="2230687"/>
        <a:ext cx="3955642" cy="1829359"/>
      </dsp:txXfrm>
    </dsp:sp>
    <dsp:sp modelId="{5C9414D7-2660-462B-A6EE-46C43CECAAB9}">
      <dsp:nvSpPr>
        <dsp:cNvPr id="0" name=""/>
        <dsp:cNvSpPr/>
      </dsp:nvSpPr>
      <dsp:spPr>
        <a:xfrm rot="5400000">
          <a:off x="7034718" y="1581955"/>
          <a:ext cx="1621829" cy="73841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t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ОП предусматривает оказание психолого-педагогической, методической помощи и поддержки родителям (законным представителям) детей раннего и дошкольного возраста, построение продуктивного взаимодействия с родителями (законными представителями) с целью создания единого/общего пространства развития ребенка; 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53571" y="4542274"/>
        <a:ext cx="7304954" cy="1463487"/>
      </dsp:txXfrm>
    </dsp:sp>
    <dsp:sp modelId="{4C590638-6A54-4139-ABC3-DBA4FA95B8B5}">
      <dsp:nvSpPr>
        <dsp:cNvPr id="0" name=""/>
        <dsp:cNvSpPr/>
      </dsp:nvSpPr>
      <dsp:spPr>
        <a:xfrm>
          <a:off x="24367" y="4263446"/>
          <a:ext cx="4153570" cy="20272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t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сотрудничества с семьей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331" y="4362410"/>
        <a:ext cx="3955642" cy="18293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AEC99-1282-496C-919C-7FC10D7B0F20}">
      <dsp:nvSpPr>
        <dsp:cNvPr id="0" name=""/>
        <dsp:cNvSpPr/>
      </dsp:nvSpPr>
      <dsp:spPr>
        <a:xfrm rot="5400000">
          <a:off x="7006703" y="-2659702"/>
          <a:ext cx="1628116" cy="73607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согласно которому: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содержание Программы должно соответствовать основным положениям возрастной психологии и дошкольной педагогики, при этом иметь возможность реализации в массовой практике дошкольного образования;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отбор образовательного материала для детей учитывает зону ближайшего развития и применение полученной информации в практической деятельности детей.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40403" y="286076"/>
        <a:ext cx="7281238" cy="1469160"/>
      </dsp:txXfrm>
    </dsp:sp>
    <dsp:sp modelId="{EE5FF0B9-F4E3-45B9-85E2-FB85F63C6D2F}">
      <dsp:nvSpPr>
        <dsp:cNvPr id="0" name=""/>
        <dsp:cNvSpPr/>
      </dsp:nvSpPr>
      <dsp:spPr>
        <a:xfrm>
          <a:off x="0" y="0"/>
          <a:ext cx="4140403" cy="2035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научной обоснованности  и практической применимости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48" y="99348"/>
        <a:ext cx="3941707" cy="1836449"/>
      </dsp:txXfrm>
    </dsp:sp>
    <dsp:sp modelId="{7CE29E4C-DC8F-4318-8AED-A83A19D9D857}">
      <dsp:nvSpPr>
        <dsp:cNvPr id="0" name=""/>
        <dsp:cNvSpPr/>
      </dsp:nvSpPr>
      <dsp:spPr>
        <a:xfrm rot="5400000">
          <a:off x="7006703" y="-522799"/>
          <a:ext cx="1628116" cy="73607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построения образовательного процесса означает объединение комплекса различных видов специфической детской деятельности вокруг единой темы при организации образовательного процесса. При этом в качестве тем могут выступать организующие моменты, тематические недели, события, реализация проектов, сезонные явления в природе, праздники, традиции.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40403" y="2422979"/>
        <a:ext cx="7281238" cy="1469160"/>
      </dsp:txXfrm>
    </dsp:sp>
    <dsp:sp modelId="{120AD394-F5A2-44DE-B8E1-85652BED8C4E}">
      <dsp:nvSpPr>
        <dsp:cNvPr id="0" name=""/>
        <dsp:cNvSpPr/>
      </dsp:nvSpPr>
      <dsp:spPr>
        <a:xfrm>
          <a:off x="0" y="2139986"/>
          <a:ext cx="4140403" cy="2035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Комплексно-тематический принцип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48" y="2239334"/>
        <a:ext cx="3941707" cy="1836449"/>
      </dsp:txXfrm>
    </dsp:sp>
    <dsp:sp modelId="{24EE2708-EB97-45D5-B27D-FE0779D2A0E2}">
      <dsp:nvSpPr>
        <dsp:cNvPr id="0" name=""/>
        <dsp:cNvSpPr/>
      </dsp:nvSpPr>
      <dsp:spPr>
        <a:xfrm rot="5400000">
          <a:off x="7006703" y="1614103"/>
          <a:ext cx="1628116" cy="736071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этого принципа обеспечивает учёт национальных ценностей и традиций в образовании, восполняет недостатки духовно-нравственного и эмоционального воспитания. Образование рассматривается как процесс приобщения ребёнка к основным компонентам человеческой культуры (знание, мораль, искусство, труд).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40403" y="4559881"/>
        <a:ext cx="7281238" cy="1469160"/>
      </dsp:txXfrm>
    </dsp:sp>
    <dsp:sp modelId="{EF675E22-51DA-402F-87ED-DF0F57958449}">
      <dsp:nvSpPr>
        <dsp:cNvPr id="0" name=""/>
        <dsp:cNvSpPr/>
      </dsp:nvSpPr>
      <dsp:spPr>
        <a:xfrm>
          <a:off x="0" y="4276888"/>
          <a:ext cx="4140403" cy="2035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 </a:t>
          </a:r>
          <a:r>
            <a:rPr lang="ru-RU" sz="27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культуросообразности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348" y="4376236"/>
        <a:ext cx="3941707" cy="18364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39D5C-897D-4922-BD22-E46FA5291F2C}">
      <dsp:nvSpPr>
        <dsp:cNvPr id="0" name=""/>
        <dsp:cNvSpPr/>
      </dsp:nvSpPr>
      <dsp:spPr>
        <a:xfrm>
          <a:off x="2377808" y="2848768"/>
          <a:ext cx="708754" cy="1350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4377" y="0"/>
              </a:lnTo>
              <a:lnTo>
                <a:pt x="354377" y="1350523"/>
              </a:lnTo>
              <a:lnTo>
                <a:pt x="708754" y="1350523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94055" y="3485900"/>
        <a:ext cx="76260" cy="76260"/>
      </dsp:txXfrm>
    </dsp:sp>
    <dsp:sp modelId="{7094713D-4AED-451D-8CC5-1A0208A2316A}">
      <dsp:nvSpPr>
        <dsp:cNvPr id="0" name=""/>
        <dsp:cNvSpPr/>
      </dsp:nvSpPr>
      <dsp:spPr>
        <a:xfrm>
          <a:off x="2377808" y="2803048"/>
          <a:ext cx="7087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08754" y="45720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14466" y="2831049"/>
        <a:ext cx="35437" cy="35437"/>
      </dsp:txXfrm>
    </dsp:sp>
    <dsp:sp modelId="{15BB2866-0C85-4991-B1C3-FE0E512ECD37}">
      <dsp:nvSpPr>
        <dsp:cNvPr id="0" name=""/>
        <dsp:cNvSpPr/>
      </dsp:nvSpPr>
      <dsp:spPr>
        <a:xfrm>
          <a:off x="2377808" y="1498245"/>
          <a:ext cx="708754" cy="1350523"/>
        </a:xfrm>
        <a:custGeom>
          <a:avLst/>
          <a:gdLst/>
          <a:ahLst/>
          <a:cxnLst/>
          <a:rect l="0" t="0" r="0" b="0"/>
          <a:pathLst>
            <a:path>
              <a:moveTo>
                <a:pt x="0" y="1350523"/>
              </a:moveTo>
              <a:lnTo>
                <a:pt x="354377" y="1350523"/>
              </a:lnTo>
              <a:lnTo>
                <a:pt x="354377" y="0"/>
              </a:lnTo>
              <a:lnTo>
                <a:pt x="708754" y="0"/>
              </a:lnTo>
            </a:path>
          </a:pathLst>
        </a:custGeom>
        <a:noFill/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94055" y="2135376"/>
        <a:ext cx="76260" cy="76260"/>
      </dsp:txXfrm>
    </dsp:sp>
    <dsp:sp modelId="{B5FEA241-F32C-4BEA-99EB-B99AD3B9599E}">
      <dsp:nvSpPr>
        <dsp:cNvPr id="0" name=""/>
        <dsp:cNvSpPr/>
      </dsp:nvSpPr>
      <dsp:spPr>
        <a:xfrm rot="16200000">
          <a:off x="-1005608" y="2308559"/>
          <a:ext cx="5686414" cy="1080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педагогической диагностики: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005608" y="2308559"/>
        <a:ext cx="5686414" cy="1080418"/>
      </dsp:txXfrm>
    </dsp:sp>
    <dsp:sp modelId="{99316052-385D-4C38-975C-0968D6CBAEFF}">
      <dsp:nvSpPr>
        <dsp:cNvPr id="0" name=""/>
        <dsp:cNvSpPr/>
      </dsp:nvSpPr>
      <dsp:spPr>
        <a:xfrm>
          <a:off x="3086563" y="958035"/>
          <a:ext cx="7209275" cy="1080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индивидуального развития детей дошкольного возраста, на основе которой определяется эффективность педагогических действий и осуществляется их дальнейшее планирование</a:t>
          </a:r>
          <a:endParaRPr lang="ru-RU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6563" y="958035"/>
        <a:ext cx="7209275" cy="1080418"/>
      </dsp:txXfrm>
    </dsp:sp>
    <dsp:sp modelId="{AE5846B5-6B2E-46A0-BB6E-15109A1A71A7}">
      <dsp:nvSpPr>
        <dsp:cNvPr id="0" name=""/>
        <dsp:cNvSpPr/>
      </dsp:nvSpPr>
      <dsp:spPr>
        <a:xfrm>
          <a:off x="3086563" y="2308559"/>
          <a:ext cx="7216327" cy="1080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индивидуализации образования (в том числе поддержки ребенка, построения его образовательной траектории или профессиональной коррекции особенностей его развития)</a:t>
          </a:r>
          <a:endParaRPr lang="ru-RU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6563" y="2308559"/>
        <a:ext cx="7216327" cy="1080418"/>
      </dsp:txXfrm>
    </dsp:sp>
    <dsp:sp modelId="{5E5C8ACE-31B6-48B9-A810-B47A590863CC}">
      <dsp:nvSpPr>
        <dsp:cNvPr id="0" name=""/>
        <dsp:cNvSpPr/>
      </dsp:nvSpPr>
      <dsp:spPr>
        <a:xfrm>
          <a:off x="3086563" y="3659082"/>
          <a:ext cx="7420697" cy="1080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оптимизации работы с группой детей</a:t>
          </a:r>
          <a:endParaRPr lang="ru-RU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6563" y="3659082"/>
        <a:ext cx="7420697" cy="10804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1DB9C-3992-484B-A707-1137FF974835}">
      <dsp:nvSpPr>
        <dsp:cNvPr id="0" name=""/>
        <dsp:cNvSpPr/>
      </dsp:nvSpPr>
      <dsp:spPr>
        <a:xfrm>
          <a:off x="0" y="0"/>
          <a:ext cx="4195521" cy="17740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 «Физическое развитие»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2.1 стр.103 - 160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4195521" cy="1774098"/>
      </dsp:txXfrm>
    </dsp:sp>
    <dsp:sp modelId="{9F09500E-46FA-40AB-8BC9-67F8C8F78147}">
      <dsp:nvSpPr>
        <dsp:cNvPr id="0" name=""/>
        <dsp:cNvSpPr/>
      </dsp:nvSpPr>
      <dsp:spPr>
        <a:xfrm>
          <a:off x="4365445" y="1332"/>
          <a:ext cx="3782172" cy="1695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</a:t>
          </a:r>
          <a:endParaRPr lang="ru-RU" sz="2000" i="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«Социально-коммуникативное развитие»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п.2.2 стр. 161 - 222 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5445" y="1332"/>
        <a:ext cx="3782172" cy="1695449"/>
      </dsp:txXfrm>
    </dsp:sp>
    <dsp:sp modelId="{2F8352AC-DBF0-45AE-9DB2-34ECFD4C5B5E}">
      <dsp:nvSpPr>
        <dsp:cNvPr id="0" name=""/>
        <dsp:cNvSpPr/>
      </dsp:nvSpPr>
      <dsp:spPr>
        <a:xfrm>
          <a:off x="8456936" y="0"/>
          <a:ext cx="3347713" cy="1516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 «Речевое развитие»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2.3 стр. 222  - 266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56936" y="0"/>
        <a:ext cx="3347713" cy="1516890"/>
      </dsp:txXfrm>
    </dsp:sp>
    <dsp:sp modelId="{998679B1-7010-498E-AD07-DCB5919AAAD1}">
      <dsp:nvSpPr>
        <dsp:cNvPr id="0" name=""/>
        <dsp:cNvSpPr/>
      </dsp:nvSpPr>
      <dsp:spPr>
        <a:xfrm>
          <a:off x="186375" y="3444777"/>
          <a:ext cx="4287625" cy="10794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область:  «Познавательное развитие»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2.4 стр. 267 - 296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375" y="3444777"/>
        <a:ext cx="4287625" cy="1079459"/>
      </dsp:txXfrm>
    </dsp:sp>
    <dsp:sp modelId="{7DFEE82D-F6C2-43C4-99E6-9F6BA16034FE}">
      <dsp:nvSpPr>
        <dsp:cNvPr id="0" name=""/>
        <dsp:cNvSpPr/>
      </dsp:nvSpPr>
      <dsp:spPr>
        <a:xfrm>
          <a:off x="6451530" y="3202275"/>
          <a:ext cx="4428081" cy="1487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область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«Художественно-эстетическое развитие»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П. 2.5 стр. 296 -  385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51530" y="3202275"/>
        <a:ext cx="4428081" cy="1487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52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21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66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56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5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5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43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331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676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630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E86BB-A10F-400F-8CFA-33AE4EB322A6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A8609-E9A1-4AD3-B7E2-2F8F1A7CF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99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2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microsoft.com/office/2007/relationships/hdphoto" Target="../media/hdphoto2.wdp"/><Relationship Id="rId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microsoft.com/office/2007/relationships/hdphoto" Target="../media/hdphoto2.wdp"/><Relationship Id="rId7" Type="http://schemas.openxmlformats.org/officeDocument/2006/relationships/diagramColors" Target="../diagrams/colors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1\Desktop\3a14dadf56dc1bf80db05389c6293c93c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9537" y="377952"/>
            <a:ext cx="4486768" cy="62722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74336" y="3791712"/>
            <a:ext cx="1207008" cy="2072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31392" y="743712"/>
            <a:ext cx="59984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программа 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бюджетного дошкольного образовательного учреждения 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комбинированного вида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«Колосок»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89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7910" y="289942"/>
            <a:ext cx="5157787" cy="8239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Общеобразовательная программа МБДОУ «Детский сад комбинированного вида №40 «Колосок»?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3569" y="1145286"/>
            <a:ext cx="5546470" cy="543839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программа Муниципального бюджетного дошкольного образовательного  учреждения «Детский сад комбинированного вида № 40 «Колосок» разработана  в соответствии с ФГОС ДО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Министерства образования и науки РФ от 17 октября 2013 г. №1155) на основе Федеральной образовательной программы дошкольного образования РФ (Приказ Министерства просвещения РФ от 25 ноября 2022г. №1028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состав которой входят: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воспитания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 режим и распорядок дня групп ДОУ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воспитательной работы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компоненты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-122014"/>
            <a:ext cx="5183188" cy="8239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Сокращения и обозначения: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846962"/>
            <a:ext cx="5568696" cy="573671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 – общеобразовательная программа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– дошкольное образование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КРР – коррекционно-развивающая работа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РППС – развивающая предметно-пространственная среда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– Федеральный государственный образовательный стандарт дошкольного образования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ФОП ДО – Федеральная образовательная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ошкольного образования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785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3984" y="256975"/>
            <a:ext cx="10924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</a:t>
            </a:r>
            <a:r>
              <a:rPr lang="ru-RU" b="1" dirty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b="1" dirty="0" smtClean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 РАЗРАБОТАНА </a:t>
            </a:r>
            <a:r>
              <a:rPr lang="ru-RU" b="1" dirty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b="1" dirty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НОРМАТИВНЫМИ </a:t>
            </a:r>
            <a:r>
              <a:rPr lang="ru-RU" b="1" dirty="0" smtClean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ДОКУМЕНТАМИ </a:t>
            </a:r>
            <a:r>
              <a:rPr lang="ru-RU" sz="1200" b="1" dirty="0" smtClean="0">
                <a:solidFill>
                  <a:srgbClr val="2F35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Федеральном уровне)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6512" y="953361"/>
            <a:ext cx="54864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образовании в Российской Федерации»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 декабря 2012 г. № 273- ФЗ (зарегистрировано Минюстом Российской Федерации 2 ноября 2022 г., регистрационный № 70809) (в ред. от 29.12.2022 г.)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7744" y="2250298"/>
            <a:ext cx="55351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Порядком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и утверждения федеральных основных общеобразовательных программ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утверждённым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 просвещения Российской Федерации от30 сентября 2022 г. № 874 (зарегистрировано Минюстом Российской Федерации 2 ноября 2022 г., регистрационный №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70809)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7744" y="3868215"/>
            <a:ext cx="5620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Федеральной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дошкольного образования РФ (Приказ Министерства просвещения РФ от 25 ноября 2022г. №1028) 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7744" y="4640370"/>
            <a:ext cx="548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Приказ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 образования и науки РФ от 17 октября 2013 г. №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1155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3632" y="5184042"/>
            <a:ext cx="5754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образовательным стандартом дошкольного образования,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утверждённым приказом Министерства образования и науки Российской Федерации от 17 октября 2013 г. №1155 (зарегистрировано Минюстом Российской Федерации 14 ноября 2013 г., регистрационный № 30384) (в ред. от21 января 2019 г.)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74080" y="969901"/>
            <a:ext cx="5900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СанПиН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1.2.3685-21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«Гигиенические нормативы и требования к обеспечению безопасности и (или) безвредности для человека факторов среды обитания»,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утвержденных постановлением Главного государственного санитарного врача Российской Федерации о т28 января 2021 г. № 2, действующих до 1 марта 2027 г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83808" y="2592486"/>
            <a:ext cx="5791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СанПиН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2.4.3648-20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«Санитарно-эпидемиологические требования к организациям воспитания и обучения, отдыха и оздоровления детей и молодежи»,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утвержденным Постановлением Главного государственного санитарного врача Российской Федерации от28 сентября 2020 г. № 28;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92368" y="3947872"/>
            <a:ext cx="58826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2.3/2.4.3590-20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«Санитарно-эпидемиологические требования к организации общественного питания населения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Главного государственного санитарного врача Российской Федерации от27 октября 2020 года №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  <a:p>
            <a:pPr marL="285750" indent="-285750" algn="just">
              <a:buFontTx/>
              <a:buChar char="-"/>
            </a:pP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Постановления Главного государственного врача Российской Федерации от 28.01.2021г. №2 «Об утверждении санитарных правил и норм СанПин1.2.3685-21 «Гигиенические нормативы и требования к обеспечению безопасности и (или) безвредности для человека факторов среды обитания»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70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7" y="376619"/>
            <a:ext cx="5157787" cy="8239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региональном уровне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7" y="1529715"/>
            <a:ext cx="5157787" cy="36845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-Закон «Об образовании» Республики Татарстан № 68-З РТ от 22 июля 2013года;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-Закон Республики Татарстан «О государственных языках Республики Татарстан и других языках в Республике Татарстан».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387478"/>
            <a:ext cx="5183188" cy="82391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ДОУ: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12992" y="1572006"/>
            <a:ext cx="4942396" cy="364229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-Устав ДОУ;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-Положение об основной образовательной программе ДОУ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52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5072" y="113104"/>
            <a:ext cx="11862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72E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ОБЩЕОБРАЗОВАТЕЛЬНОЙ ПРОГРАММЫ ДОУ</a:t>
            </a:r>
            <a:endParaRPr lang="ru-RU" sz="2000" b="1" dirty="0">
              <a:solidFill>
                <a:srgbClr val="272E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512064" y="811343"/>
            <a:ext cx="2328672" cy="719328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стр. 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0736" y="927962"/>
            <a:ext cx="9022080" cy="58477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ДОУ, статус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особенности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разделов (целевого,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содержательного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организационного)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76309255"/>
              </p:ext>
            </p:extLst>
          </p:nvPr>
        </p:nvGraphicFramePr>
        <p:xfrm>
          <a:off x="396240" y="1828800"/>
          <a:ext cx="11460480" cy="494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24631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Общеобразовательной программы ДОУ</a:t>
            </a: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464" y="1801241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азностороннее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ребенка в период дошкольного детства с учетом возрастных и индивидуальных особенностей на основе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народов РФ, исторических и национально-культурных традиций, 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017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59130"/>
            <a:ext cx="10515600" cy="8509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обязательной части программы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548" y="569848"/>
            <a:ext cx="11804904" cy="628815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единых для РФ содержания ДО и планируемых результатов освоения образовательной программы ДО;  </a:t>
            </a:r>
          </a:p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ответственности, охрана и укрепление физического и психического здоровья детей, в том числе их эмоционального благополучия;</a:t>
            </a:r>
          </a:p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возможностей, обеспечение равных возможностей для полноценного развития каждого ребёнка в период дошкольного детства независимо от места проживания,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образования, обеспечение преемственности целей, задач и содержания образования,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</a:p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развития детей в соответствии с их возрастными и индивидуальными особенностями и склонностями, развитие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lvl="0"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общей культуры личности детей, в том числе ценностей здорового образа жизни, развитие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формирование предпосылок учебной деятельности; </a:t>
            </a:r>
          </a:p>
        </p:txBody>
      </p:sp>
    </p:spTree>
    <p:extLst>
      <p:ext uri="{BB962C8B-B14F-4D97-AF65-F5344CB8AC3E}">
        <p14:creationId xmlns:p14="http://schemas.microsoft.com/office/powerpoint/2010/main" val="3823386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256667"/>
            <a:ext cx="10515600" cy="1073531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вариативной части программы: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128" y="728344"/>
            <a:ext cx="10515600" cy="556272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1)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вариативности и разнообразия содержания Программы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формирование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обеспечение психолого-педагогической поддержки семьи и повышение компетентности родителей (законных представителей) в вопросах развития и образования, охраны и укрепления здоровья детей;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формирование первоначальных умений и навыков практического владения татарским языком в устной форме;  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заложить нравственные основы в детях, которые сделают их более устойчивыми к нежелательному влиянию, посеять и взрастить в детской душе семена любви к родному дому, к истории родного края, созданной трудом родных и близких людей, тех, кого зовут соотечественниками.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453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512" y="-244475"/>
            <a:ext cx="10515600" cy="97599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построения ОП ДОУ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162884"/>
              </p:ext>
            </p:extLst>
          </p:nvPr>
        </p:nvGraphicFramePr>
        <p:xfrm>
          <a:off x="192088" y="473075"/>
          <a:ext cx="11731625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8549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65039755"/>
              </p:ext>
            </p:extLst>
          </p:nvPr>
        </p:nvGraphicFramePr>
        <p:xfrm>
          <a:off x="325120" y="85682"/>
          <a:ext cx="11537696" cy="6290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75000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63584164"/>
              </p:ext>
            </p:extLst>
          </p:nvPr>
        </p:nvGraphicFramePr>
        <p:xfrm>
          <a:off x="398272" y="268562"/>
          <a:ext cx="11501120" cy="6315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45400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"/>
            <a:ext cx="11804904" cy="69494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усвоения программы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694944"/>
            <a:ext cx="11804904" cy="6022847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одному году: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двигательную активность в освоении пространственной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используя движения ползания, лазанья, хватания, бросания, манипулирует предметами, начинает осваивать самостоятельную ходьбу;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эмоционально реагирует на внимание взрослого, проявляет радость в ответ на общение со взрослым; 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понимает речь взрослого, откликается на свое имя, положительно реагирует на знакомых людей, имена близких родственников;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выполняет простые просьбы взрослого, понимает и адекватно реагирует на слова, регулирующие поведение (можно, нельзя и др.);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произносит несколько простых, облегченных слов (мама, папа, баба, дай, бах, на), которые несут смысловую нагрузку;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положительно реагирует на прием пищи и гигиенические процедуры;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к животным, птицам, рыбам, растениям;  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эмоционально реагирует на музыку, пение, прислушивается к звучанию разных музыкальных инструментов;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ориентируется в знакомой обстановке, активно изучает окружающие предметы, выполняет действия, направленные на получение результата (накладывает кирпичик на кирпичик, собирает и разбирает пирамидку, вкладывает в отверстия втулки, открывает и закрывает дверцы шкафа, рассматривает картинки и находит на них знакомые предметы и др.);  </a:t>
            </a:r>
          </a:p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активно действует с игрушками, подражая действиям взрослых (катает машинку, кормит собачку, качает куклу и т.п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0" lv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oir.mobi/uploads/posts/2019-12/1576680563_22-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495" y="3358897"/>
            <a:ext cx="2240280" cy="2688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295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136" y="216280"/>
            <a:ext cx="11719560" cy="62576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трем годам:</a:t>
            </a:r>
            <a:endParaRPr lang="ru-RU" sz="29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развита крупная моторика, он активно использует освоенные ранее движения, начинает осваивать бег, прыжки, повторяет за взрослым простые имитационные упражнения, понимает указания взрослого, выполняет движения по зрительному и звуковому ориентирам;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стремится к общению со взрослыми, реагирует на их настроение;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проявляет интерес к сверстникам; наблюдает за их действиями и подражает им; играет рядом;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активной речью, использует в общении разные части речи, простые предложения из 4-х слов и более, включенной в общение;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обращаться с вопросами и просьбами;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к стихам, сказкам, повторяет отдельные слова и фразы за взрослым;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рассматривает картинки, показывает и называет предметы, изображенные на них;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понимает и выполняет простые поручения взрослого;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различает и называет основные цвета, формы предметов, ориентируется в основных пространственных и временных отношениях;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основными гигиеническими навыками, простейшими навыками самообслуживания (одевание, раздевание, самостоятельно ест и др.);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стремится проявлять самостоятельность в бытовом и игровом поведении;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 удовольствием слушает музыку, подпевает, выполняет простые танцевальные движения;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эмоционально откликается на красоту природы и произведения искусства;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осваивает основы изобразительной деятельности (лепка, рисование) и конструирования: может выполнять уже довольно сложные постройки (гараж, дорогу к нему, забор) и играть с ними;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рисует дорожки, дождик, шарики; лепит палочки, колечки, лепешки;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способен направлять свои действия на достижение простой, самостоятельно поставленной цели; знает, с помощью каких средств и в какой последовательности продвигаться к цели;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активно действует с окружающими его предметами, знает названия, свойства и назначение многих предметов, находящихся в его повседневном обиходе;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 играх отображает действия окружающих («готовит обед», «ухаживает за больным» и др.), воспроизводит не только их последовательность и взаимосвязь, но и социальные отношения (ласково обращается с куклой, делает ей замечания), заранее определяет цель («Я буду лечить куклу»). 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" name="Picture 2" descr="https://mamino-lukoshko.com/sites/default/files/styles/orig_image_with_watermark/public/images/product/tela_artis_tela_artis_rt150049_1964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778" y="4773167"/>
            <a:ext cx="1590233" cy="1700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61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136" y="167512"/>
            <a:ext cx="11536680" cy="637959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47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четырем годам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демонстрирует положительное отношение к разнообразным физическим упражнениям, проявляет избирательный интерес к отдельным двигательным действиям (бросание и ловля, ходьба, бег, прыжки) и подвижным играм;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элементы самостоятельности в двигательной деятельности, с интересом включается в подвижные игры, стремится к выполнению правил и основных ролей в игре, выполняет простейшие правила построения и перестроения, выполняет ритмические движения под музыку; ребенок демонстрирует достаточную координацию движений при выполнении упражнений, сохраняет равновесие при ходьбе, беге, прыжках, способен реагировать на сигналы, переключаться с одного движения на другое, выполнять движения в общем для всех темпе;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культурно-гигиеническими навыками: умывание, одевание и т.п., соблюдает требования гигиены, имеет первичные представления о факторах, положительно влияющих на здоровье;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произносит правильно в словах все гласные и согласные звуки, кроме шипящих и сонорных, согласовывает слова в предложении в роде, числе и падеже, повторяет за педагогом рассказы из 3-4-х предложений, пересказывает знакомые литературные произведения, использует речевые формы вежливого общения;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понимает содержание литературных произведений и участвует в их драматизации, рассматривает иллюстрации в книгах, запоминает небольшие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стихотворения, эмоционально откликается на них; ребенок проявляет доверие к миру, положительно оценивает себя, говорит о себе в первом лице; ребенок откликается эмоционально на ярко выраженное состояние близких и сверстников по показу и побуждению взрослых;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дружелюбно настроен в отношении других детей; 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элементарными нормами и правилами поведения, связанными с определенными разрешениями и запретами («можно», «нельзя»), демонстрирует стремление к положительным поступкам; ребенок демонстрирует интерес к сверстникам в повседневном общении и бытовой деятельности, владеет элементарными средствами общения в процессе взаимодействия со сверстниками;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к правилам безопасного поведения;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осваивает безопасные способы обращения со знакомыми предметами ближайшего окружения; ребенок демонстрирует познавательную активность в деятельности, проявляет эмоции удивления в процессе познания, отражает в общении и совместной деятельности со взрослыми и сверстниками, полученные представления о предметах и объектах ближайшего окружения, задает вопросы констатирующего характера;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к миру, потребность в познавательном общении со взрослыми; демонстрирует стремление к наблюдению, сравнению, обследованию свойств и качеств предметов, к простейшему экспериментированию;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демонстрирует умения вступать в речевое общение со знакомыми взрослыми: понимает обращенную к нему речь, отвечает на вопросы, используя простые распространенные предложения; проявляет речевую активность в общении со сверстником;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совместно со взрослым пересказывает знакомые сказки, короткие стихи; ребенок охотно включается в совместную деятельность со взрослым, подражает его действиям, отвечает на вопросы взрослого и комментирует его действия в процессе совместной деятельности; ребенок способен создавать простые образы в рисовании и аппликации, строить простую композицию с использованием нескольких цветов, создавать несложные формы из глины и  теста, видоизменять их и украшать; использовать простые строительные детали для создания постройки с последующим ее анализом;  ребенок с интересом вслушивается в музыку, запоминает и узнает знакомые произведения, проявляет эмоциональную отзывчивость, различает музыкальные ритмы, передает их в движении;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активно взаимодействует со сверстниками в игре, принимает на себя роль и действует от имени героя, строит ролевые высказывания, использует предметы-заместители, разворачивает несложный игровой сюжет из нескольких эпизодов;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 дидактических играх действует в рамках правил, в театрализованных играх разыгрывает отрывки из знакомых сказок, рассказов, передает интонацию и мимические движения.   </a:t>
            </a:r>
          </a:p>
          <a:p>
            <a:pPr marL="0" indent="0" algn="just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76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328" y="155320"/>
            <a:ext cx="11573256" cy="6550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25000" lnSpcReduction="20000"/>
          </a:bodyPr>
          <a:lstStyle/>
          <a:p>
            <a:pPr marL="0" indent="0">
              <a:buNone/>
            </a:pPr>
            <a:r>
              <a:rPr lang="ru-RU" sz="5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пяти годам:</a:t>
            </a:r>
            <a:r>
              <a:rPr lang="ru-RU" sz="5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к разнообразным физическим упражнениям, действиям с физкультурными пособиями, настойчивость для достижения хорошего результата, испытывает потребность в двигательной активности; ребенок демонстрирует хорошую координацию, быстроту, силу, выносливость, гибкость, хорошее развитие крупной и мелкой моторики рук активно и с интересом выполняет основные движения, основные элементы общеразвивающих, спортивных упражнений, свободно ориентируется в пространстве, переносит освоенные упражнения в самостоятельную деятельность;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интересуется факторами, обеспечивающими здоровье, стремится узнать о правилах здорового образа жизни, готов элементарно охарактеризовать свое самочувствие, привлечь внимание взрослого в случае недомогания;  ребенок стремится к самостоятельному осуществлению процессов личной гигиены, их правильной организации;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без напоминания взрослого здоровается и прощается, говорит «спасибо» и «пожалуйста»;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выполняет самостоятельно знакомые правила общения со взрослыми, внимателен к словам и оценкам взрослого, стремится к познавательному, интеллектуальному общению со взрослыми: задает много вопросов поискового характера, стремится к положительным формам поведения, замечает ярко выраженное эмоциональное состояние сверстника или близких, по примеру воспитателя проявляет сочувствие;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демонстрирует стремление к общению со сверстниками, по предложению воспитателя может договориться с детьми, стремится к самовыражению в деятельности, к признанию и уважению сверстников; ребенок познает правила безопасного поведения и стремится их выполнять в повседневной жизни;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проявляет познавательный интерес к труду взрослых, профессиям, технике; отражает эти представления в играх;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рассказать о предмете, его назначении и особенностях, о том, как он был создан;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самостоятелен в самообслуживании;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стремится к выполнению трудовых обязанностей, охотно включается в совместный труд со взрослыми или сверстниками;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высокую активность и любознательность, задает много вопросов поискового характера;  ребенок имеет некоторый опыт деятельности и запас представлений об окружающем мире, с помощью воспитателя активно включается в деятельность экспериментирования, в процессе совместной исследовательской деятельности активно познает и называет свойства и качества предметов, особенности объектов природы, обследовательские действия; объединяет предметы и объекты в видовые категории с указанием характерных признаков;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инициативен в разговоре, речевые контакты становятся более длительными и активными, использует разные типы реплик и простые формы объяснительной речи;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большинство звуков произносит правильно, пользуется средствами эмоциональной и речевой выразительности;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самостоятельно пересказывает знакомые сказки, с небольшой помощью взрослого составляет описательные рассказы и загадки;  ребенок проявляет словотворчество, интерес к языку, с интересом слушает литературные тексты, воспроизводит текст. ребенок способен использовать обследовательские действия для выделения качеств и свойств предметов и материалов;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проявляет интерес к различным видам искусства, эмоционально откликается на отраженные в произведениях искусства действия, поступки, события;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проявляет себя в разных видах музыкальной, изобразительной, театрализованной деятельности, используя выразительные и изобразительные средства;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использует накопленный художественно-творческой опыт в самостоятельной деятельности, с желанием участвует в культурно-досуговой деятельности (праздниках, развлечениях  и др.); 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создает изображения и постройки в соответствии с темой, используя разнообразные материалы, владеет техническими и изобразительными умениями;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называет роль до начала игры, обозначает новую роль по ходу игры, активно использует предметы заместители, предлагает игровой замысел и проявляет инициативу в развитии сюжета, активно включается в ролевой диалог, проявляет творчество в создании игровой обстановки; </a:t>
            </a:r>
          </a:p>
          <a:p>
            <a:pPr lvl="0" algn="just"/>
            <a:r>
              <a:rPr lang="ru-R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принимает игровую задачу в играх с правилами, проявляет интерес к результату, выигрышу; ведет негромкий диалог с игрушками, комментирует их «действия» в режиссерских играх. 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659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216" y="130936"/>
            <a:ext cx="11841480" cy="663562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47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шести годам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демонстрирует ярко выраженную потребность в двигательной активности, проявляет интерес к новым и знакомым физическим упражнениям, пешим прогулкам, показывает избирательность и инициативу при выполнении упражнений, имеет представления о некоторых видах спорта, туризме, как форме активного отдыха;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во время занятий физической деятельностью выносливость, быстроту, силу, координацию, гибкость, уверенно, в заданном темпе и ритме, выразительно выполняет упражнения, способен творчески составить несложные комбинации из знакомых упражнений; ребенок проявляет необходимый самоконтроль и самооценку, способен самостоятельно привлечь внимание других детей и организовать знакомую подвижную игру;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основными способами укрепления здоровья, правилами безопасного поведения в двигательной деятельности, мотивирован на сбережение и укрепление собственного здоровья и здоровья окружающих его людей;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регулирует свою активность в деятельности, умеет соблюдать очередность и учитывать права других людей, проявляет инициативу в общении и деятельности, задает вопросы различной направленности, слушает и понимает взрослого, действует по правилу или образцу в разных видах деятельности, способен к произвольным действиям; 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различать разные эмоциональные состояния взрослых и сверстников, учитывает их в своем поведении, откликается на просьбу помочь, в оценке поступков опирается на нравственные представления;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настроен положительно по отношению к окружающим, охотно вступает в общение с близкими взрослыми и сверстниками, проявляет сдержанность по отношению к незнакомым людям, при общении со взрослыми и сверстниками ориентируется на общепринятые нормы и правила культуры поведения, проявляет любовь к родителям, уважение к воспитателям, интересуется жизнью семьи и детского сада;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активность в стремлении к познанию разных видов труда и профессий, бережно относится к предметному миру как результату труда взрослых, стремится участвовать в труде взрослых, самостоятелен, инициативен в самообслуживании, участвует со сверстниками в разных видах повседневного и ручного труда;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испытывает интерес к событиям, находящимся за рамками личного опыта, фантазирует, сочиняет разные истории, предлагает пути решения проблем, имеет представления о социальном, предметном и природном мире;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представлениями о безопасном поведении, соблюдает правила безопасного поведения в разных видах деятельности, демонстрирует умения правильно и безопасно пользоваться под присмотром взрослого бытовыми предметами и приборами, безопасного общения с незнакомыми животными, владеет основными правилами безопасного поведения на улице;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инициативу и самостоятельность в процессе придумывания загадок, сказок, рассказов, владеет первичными приемами аргументации и доказательства, демонстрирует богатый словарный запас, безошибочно пользуется обобщающими словами и понятиями, самостоятельно пересказывает рассказы и сказки, проявляет избирательное отношение к произведениям определенной тематики и жанра;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и/или с желанием занимается музыкальной, изобразительной, театрализованной деятельностью; различает виды, жанры, формы в музыке, изобразительном и театральном искусстве; проявляет музыкальные и художественно-творческие способности;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принимает активное участие в праздничных программах и их подготовке; взаимодействует со всеми участниками культурно-досуговых мероприятий;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самостоятельно определяет замысел рисунка, аппликации, лепки, постройки, создает образы и композиционные изображения, интегрируя освоенные техники и средства выразительности, использует разнообразные материалы;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согласовывает свои интересы с интересами партнеров в игровой деятельности, умеет предложить и объяснить замысел игры, комбинировать сюжеты на основе разных событий, создавать игровые образы, управлять персонажами в режиссерской игре;  </a:t>
            </a:r>
          </a:p>
          <a:p>
            <a:pPr lvl="0"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проявляет интерес к игровому экспериментированию, развивающим и познавательным играм, в играх с готовым содержанием и правилами действует в точном соответствии с игровой задачей и правилами.  </a:t>
            </a:r>
          </a:p>
          <a:p>
            <a:pPr marL="0" indent="0" algn="just">
              <a:buNone/>
            </a:pPr>
            <a:endParaRPr lang="ru-RU" sz="2900" dirty="0"/>
          </a:p>
        </p:txBody>
      </p:sp>
    </p:spTree>
    <p:extLst>
      <p:ext uri="{BB962C8B-B14F-4D97-AF65-F5344CB8AC3E}">
        <p14:creationId xmlns:p14="http://schemas.microsoft.com/office/powerpoint/2010/main" val="2055490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024" y="167512"/>
            <a:ext cx="11853672" cy="656247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концу дошкольного возраста</a:t>
            </a:r>
            <a:r>
              <a:rPr lang="ru-RU" sz="6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 семи </a:t>
            </a:r>
            <a:r>
              <a:rPr lang="ru-RU" sz="6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годам</a:t>
            </a:r>
            <a:r>
              <a:rPr lang="ru-RU" sz="6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6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сформированы основные физические и нравственно-волевые качества;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основными движениями и элементами спортивных игр, может контролировать свои движение и управлять ими;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соблюдает элементарные правила здорового образа жизни и личной гигиены;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результативно выполняет физические упражнения (общеразвивающие, основные движения, спортивные), участвует в туристических пеших прогулках, осваивает простейшие туристические навыки, ориентируется на местности;  проявляет элементы творчества в двигательной деятельности;  проявляет морально-волевые качества, самоконтроль и может осуществлять самооценку своей двигательной деятельности;  имеет начальные представления о правилах безопасного поведения в двигательной деятельности; о том, что такое здоровье, понимает, как поддержать, укрепить и сохранить его;  владеет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здоровьесберегающими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умениями: навыками личной гигиены, может заботливо относиться к своему здоровью и здоровью окружающих, стремится оказать помощь и поддержку заболевшим людям;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соблюдает элементарные социальные нормы и правила поведения в различных видах деятельности, взаимоотношениях со взрослыми и сверстниками;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к осуществлению социальной навигации и соблюдению правил безопасности в реальном и цифровом взаимодействии;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выражено стремление заниматься социально значимой деятельностью;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владеет средствами общения и способами взаимодействия со взрослыми и сверстниками; способен понимать и учитывать интересы и чувства других; договариваться и дружить со сверстниками; старается разрешать возникающие конфликты конструктивными способами;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понимать свои переживания и причины их возникновения, регулировать свое поведение и осуществлять выбор социально одобряемых действий в конкретных ситуациях, обосновывать свои ценностные ориентации;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положительное отношение к миру, разным видам труда, другим людям и самому себе; 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стремится сохранять позитивную самооценку;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способен откликаться на эмоции близких людей, проявлять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эмпатию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(сочувствие, сопереживание, содействие);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любознательность, активно задает вопросы взрослым и сверстникам; интересуется субъективно новым и неизвестным в окружающем мире; способен самостоятельно придумывать объяснения явлениям природы и поступкам людей; склонен наблюдать, экспериментировать; </a:t>
            </a:r>
          </a:p>
          <a:p>
            <a:pPr lvl="0" algn="just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обладает начальными знаниями о природном и социальном мире, в котором он живет: элементарными представлениями из области естествознания, математики, истории, искусства и спорта, информатики и инженерии и т.п.; о себе, собственной принадлежности и принадлежности других людей к определенному полу; составе семьи, родственных отношениях и взаимосвязях, семейных традициях; об обществе, его национально-культурных ценностях; государстве и принадлежности к нему; </a:t>
            </a:r>
          </a:p>
          <a:p>
            <a:pPr marL="0" indent="0" algn="just">
              <a:buNone/>
            </a:pP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933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6992" y="71527"/>
            <a:ext cx="11497056" cy="6786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2">
            <a:spAutoFit/>
          </a:bodyPr>
          <a:lstStyle/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речью как средством коммуникации, ведет диалог со взрослыми и сверстниками, использует формулы речевого этикета в соответствии с ситуацией общения, владеет коммуникативно-речевыми умениями;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 и осмысленно воспринимает литературные произведения различных жанров, имеет предпочтения в жанрах литературы, проявляет интерес к книгам познавательного характера, определяет характеры персонажей, мотивы их поведения, оценивает поступки литературных героев;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воспринимать и понимать произведения различных видов искусства, имеет предпочтения в области музыкальной, изобразительной, театрализованной деятельности; ребенок выражает интерес к культурным традициям народа в процессе знакомства с различными видами и жанрами искусства; обладает начальными знаниями об искусстве; 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умениями, навыками и средствами художественной выразительности в различных видах деятельности и искусства; использует различные технические приемы в свободной художественной деятельности; 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участвует в создании индивидуальных и коллективных творческих работ, тематических композиций к праздничным утренникам и развлечениям, художественных проектах;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выбирает технику и выразительные средства для наиболее точной передачи образа и своего замысла, способен создавать сложные объекты и композиции, преобразовывать и использовать с учетом игровой ситуации;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владеет разными формами и видами игры, различает условную и реальную ситуации, предлагает и объясняет замысел игры, комбинирует сюжеты на основе реальных, вымышленных событий, выполняет несколько ролей в одной игре, подбирает разные средства для создания игровых образов, согласовывает свои интересы с интересами партнеров по игре, управлять персонажами в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режиссёрской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игре; 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проявляет интерес к игровому экспериментированию с предметами, развивающим и познавательным играм, в играх с готовым содержанием и правилами может объяснить содержание и правила игры другим детям, в совместной игре следит за точным выполнением правил всеми участниками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решать адекватные возрасту интеллектуальные, творческие и личностные задачи; применять накопленный опыт для осуществления различных видов детской деятельности, принимать собственные решения и проявлять инициативу;  </a:t>
            </a: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планировать свои действия, направленные на достижение конкретной цели; демонстрирует сформированные предпосылки к учебной деятельности и элементы готовности к школьному обучению.</a:t>
            </a:r>
          </a:p>
        </p:txBody>
      </p:sp>
    </p:spTree>
    <p:extLst>
      <p:ext uri="{BB962C8B-B14F-4D97-AF65-F5344CB8AC3E}">
        <p14:creationId xmlns:p14="http://schemas.microsoft.com/office/powerpoint/2010/main" val="2153873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648" y="365759"/>
            <a:ext cx="11472672" cy="6949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 на этапе завершения дошкольного образования по обучению детей татарскому языку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520" y="1060705"/>
            <a:ext cx="11353800" cy="5657088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проявляет уважение к людям другой национальности, к их культурным ценностям;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понимает речь на татарском языке, в пределах изученных тем, задаёт вопросы на татарском языке;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ребёнка формируется мотивация к дальнейшему обучению татарского языка на этапе школьного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  <a:p>
            <a:pPr marL="0" lv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gas-kvas.com/uploads/posts/2023-02/1676746375_gas-kvas-com-p-detskie-risunki-na-shkolnuyu-tematiku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43" y="3350167"/>
            <a:ext cx="4559554" cy="336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808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7565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диагностика  результатов освоения Программы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3652247"/>
              </p:ext>
            </p:extLst>
          </p:nvPr>
        </p:nvGraphicFramePr>
        <p:xfrm>
          <a:off x="204788" y="788988"/>
          <a:ext cx="11804650" cy="5697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73072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913" y="96901"/>
            <a:ext cx="10515600" cy="4517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содержательного раздела Программы: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365775"/>
              </p:ext>
            </p:extLst>
          </p:nvPr>
        </p:nvGraphicFramePr>
        <p:xfrm>
          <a:off x="179388" y="742950"/>
          <a:ext cx="11804650" cy="5962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2596896"/>
            <a:ext cx="39014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ЗАДАЧИ И СОДЕРЖАНИЕ ОБРАЗОВАТЕЛЬНОЙ </a:t>
            </a:r>
            <a:r>
              <a:rPr lang="ru-RU" sz="1400" b="1" i="1" dirty="0" smtClean="0"/>
              <a:t>ДЕЯТЕЛЬНОСТИ направлено на решение </a:t>
            </a:r>
            <a:r>
              <a:rPr lang="ru-RU" sz="1400" b="1" i="1" dirty="0"/>
              <a:t>задач </a:t>
            </a:r>
            <a:r>
              <a:rPr lang="ru-RU" sz="1400" b="1" i="1" dirty="0" smtClean="0"/>
              <a:t>воспитания, на </a:t>
            </a:r>
            <a:r>
              <a:rPr lang="ru-RU" sz="1400" b="1" i="1" dirty="0"/>
              <a:t>приобщение детей к ценностям «Жизнь», </a:t>
            </a:r>
            <a:r>
              <a:rPr lang="ru-RU" sz="1400" b="1" i="1" dirty="0"/>
              <a:t> </a:t>
            </a:r>
            <a:r>
              <a:rPr lang="ru-RU" sz="1400" b="1" i="1" dirty="0" smtClean="0"/>
              <a:t>«Здоровье»,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сновная гимнастика, подвижные игры, спортивные упражнения, формирование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здорового образа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жизни,  активный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194560" y="2414016"/>
            <a:ext cx="12192" cy="2804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31652" y="2596896"/>
            <a:ext cx="39014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ЗАДАЧИ И СОДЕРЖАНИЕ ОБРАЗОВАТЕЛЬНОЙ </a:t>
            </a:r>
            <a:r>
              <a:rPr lang="ru-RU" sz="1400" b="1" i="1" dirty="0" smtClean="0"/>
              <a:t>ДЕЯТЕЛЬНОСТИ направлено на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детей к ценностям «Родина», «Природа», «Семья», «Человек», «Жизнь», «Добро», «Милосердие», «Дружба», «Сотрудничество», «Труд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формирование основ безопасного поведения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90560" y="2498681"/>
            <a:ext cx="3901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ЗАДАЧИ И СОДЕРЖАНИЕ ОБРАЗОВАТЕЛЬНОЙ </a:t>
            </a:r>
            <a:r>
              <a:rPr lang="ru-RU" sz="1400" b="1" i="1" dirty="0" smtClean="0"/>
              <a:t>ДЕЯТЕЛЬНОСТИ направлено на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ешение задач</a:t>
            </a:r>
            <a:r>
              <a:rPr lang="ru-RU" dirty="0"/>
              <a:t>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формированию словаря, звуковой культуры речи,  грамматического строя речи,  связная речь, подготовка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обучению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грамоте,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нтерес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художественной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литературе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388" y="5396805"/>
            <a:ext cx="49778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/>
              <a:t>ЗАДАЧИ И СОДЕРЖАНИЕ ОБРАЗОВАТЕЛЬНОЙ ДЕЯТЕЛЬНОСТИ направлено на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воспитания направлено на приобщение детей к ценностям «Человек», «Семья», «Познание», «Родина», «Природа», сенсорные эталоны и познавательные действия, математические представления, окружающий мир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2372" y="5473005"/>
            <a:ext cx="5547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ЗАДАЧИ И СОДЕРЖАНИЕ ОБРАЗОВАТЕЛЬНОЙ </a:t>
            </a:r>
            <a:r>
              <a:rPr lang="ru-RU" sz="1400" b="1" i="1" dirty="0" smtClean="0"/>
              <a:t>ДЕЯТЕЛЬНОСТИ направлено на решение задач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приобщению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к ценностям «Культура», «Красота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приобщение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искусству, изобразительная деятельность, конструктивная деятельность, музыкальная деятельность, театрализованная деятельность, культурно-досуговая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6282372" y="2498681"/>
            <a:ext cx="0" cy="195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0326624" y="2304288"/>
            <a:ext cx="24384" cy="2926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380933" y="5320605"/>
            <a:ext cx="0" cy="152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02624" y="5473005"/>
            <a:ext cx="12192" cy="1596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943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0001" y="454884"/>
            <a:ext cx="6096000" cy="12947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комплексно-тематическое планирование по изучению татарского языка по пяти образовательным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областям </a:t>
            </a:r>
          </a:p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П.2.6 стр. 386 - 414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0001" y="1858494"/>
            <a:ext cx="6096000" cy="8925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538480" indent="-6350" algn="ctr">
              <a:spcAft>
                <a:spcPts val="25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Описание вариативных форм, способов, методов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средств реализации программы </a:t>
            </a:r>
          </a:p>
          <a:p>
            <a:pPr marL="538480" indent="-6350" algn="ctr">
              <a:spcAft>
                <a:spcPts val="25"/>
              </a:spcAft>
            </a:pPr>
            <a:r>
              <a:rPr lang="ru-RU" sz="16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П.2.7 стр. 414 - 453</a:t>
            </a:r>
            <a:endParaRPr lang="ru-RU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6993" y="3028560"/>
            <a:ext cx="5989008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Направления и задачи коррекционно-развивающей  работы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</a:rPr>
              <a:t>П.2.8 стр. 454 - 474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992" y="4204692"/>
            <a:ext cx="6108191" cy="10618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Особенности образовательной деятельности разных видов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культурных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практик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П. 2.9 стр. 474 - 493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9183" y="5432253"/>
            <a:ext cx="6096000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Способы и направления поддержки детской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инициативы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П. 2.10 стр. 502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3185" y="517465"/>
            <a:ext cx="5109347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Индивидуализация образовательного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процесса</a:t>
            </a:r>
          </a:p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П.2.11 стр. 502  - 505</a:t>
            </a:r>
            <a:endParaRPr lang="ru-RU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81186" y="1318858"/>
            <a:ext cx="5082571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Инновационная и экспериментальная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П. 2.12 стр. 505 - 506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1186" y="2171424"/>
            <a:ext cx="5082571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Выявление и поддержка детской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одаренности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П. 2.13 стр. 506 -  509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81186" y="3124817"/>
            <a:ext cx="5196285" cy="8925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629285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работы по взаимодействию с семьями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воспитанников</a:t>
            </a:r>
          </a:p>
          <a:p>
            <a:pPr marL="629285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П. 2.14 стр. 509 -  543</a:t>
            </a:r>
            <a:endParaRPr lang="ru-RU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81217" y="4381037"/>
            <a:ext cx="5196285" cy="61555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Преемственность со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школой</a:t>
            </a:r>
          </a:p>
          <a:p>
            <a:pPr marL="91440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 2.15 стр.543  - 549</a:t>
            </a:r>
            <a:endParaRPr lang="ru-RU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81217" y="5360259"/>
            <a:ext cx="5230367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ДОУ с организациями,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социальными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партнёрами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П. 2.16  стр. 549 - 552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96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85088" y="216331"/>
            <a:ext cx="9546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0356D"/>
                </a:solidFill>
                <a:latin typeface="Verdana" panose="020B0604030504040204" pitchFamily="34" charset="0"/>
              </a:rPr>
              <a:t>СТРУКТУРА И СОДЕРЖАНИЕ ПРОГРАММЫ ВОСПИТАНИЯ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4" y="707135"/>
            <a:ext cx="11069787" cy="537113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36192" y="1146048"/>
            <a:ext cx="512064" cy="19507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602224" y="1146048"/>
            <a:ext cx="512064" cy="19507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881616" y="1206560"/>
            <a:ext cx="512064" cy="19507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48256" y="2023872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479792" y="1627632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370064" y="2194112"/>
            <a:ext cx="609600" cy="158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59696" y="1778689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832848" y="3325648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674864" y="2791296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998737" y="3575585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704576" y="4602480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254496" y="4826928"/>
            <a:ext cx="658641" cy="183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870448" y="5663184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974097" y="5833872"/>
            <a:ext cx="609600" cy="13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20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280" y="206629"/>
            <a:ext cx="10637520" cy="6955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ОРГАНИЗАЦИОННОГО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ПРОГРАММЫ.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п.3.0 стр.553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801496"/>
            <a:ext cx="11768328" cy="5867527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организации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РППС                                                  Кадровые условия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п.3.1 стр.555 – 568                                                                               п. 3.4. стр. 601 -  602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 - техническое обеспечение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Программы,                 Примерный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и распорядок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методическими материалами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дня в дошкольных группах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и воспитания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п. 3.5. стр. 602 - 629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3.2. стр. 568 - 600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воспитательной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Финансовые условия                                                                                    работы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3.3. стр. 600 – 601                                                                                     п. 3.6. стр. 629 – 649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литературы, используемой при написании ОП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п. 3.7  стр. 649 - 659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09944" y="1304544"/>
            <a:ext cx="4181856" cy="804672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1304544"/>
            <a:ext cx="4334256" cy="957072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306056" y="2602990"/>
            <a:ext cx="4181856" cy="1420369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8600" y="2602990"/>
            <a:ext cx="6379464" cy="1786130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11568" y="4389120"/>
            <a:ext cx="4276344" cy="1072896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8600" y="4632960"/>
            <a:ext cx="4181856" cy="804672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0840" y="5583935"/>
            <a:ext cx="6586728" cy="804672"/>
          </a:xfrm>
          <a:prstGeom prst="round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466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5232</Words>
  <Application>Microsoft Office PowerPoint</Application>
  <PresentationFormat>Широкоэкранный</PresentationFormat>
  <Paragraphs>263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Цели реализации  Общеобразовательной программы ДОУ </vt:lpstr>
      <vt:lpstr>Задачи обязательной части программы:</vt:lpstr>
      <vt:lpstr>Задачи вариативной части программы:</vt:lpstr>
      <vt:lpstr>Основные принципы построения ОП ДОУ:</vt:lpstr>
      <vt:lpstr>Презентация PowerPoint</vt:lpstr>
      <vt:lpstr>Презентация PowerPoint</vt:lpstr>
      <vt:lpstr>Планируемые результаты усвоения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Целевые ориентиры  на этапе завершения дошкольного образования по обучению детей татарскому языку  </vt:lpstr>
      <vt:lpstr>Педагогическая диагностика  результатов освоения Программы</vt:lpstr>
      <vt:lpstr>Структура содержательного раздела Программы:</vt:lpstr>
      <vt:lpstr>Презентация PowerPoint</vt:lpstr>
      <vt:lpstr>Презентация PowerPoint</vt:lpstr>
      <vt:lpstr>СТРУКТУРА ОРГАНИЗАЦИОННОГО РАЗДЕЛА ПРОГРАММЫ.  п.3.0 стр.553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47</cp:revision>
  <dcterms:created xsi:type="dcterms:W3CDTF">2024-02-12T08:58:08Z</dcterms:created>
  <dcterms:modified xsi:type="dcterms:W3CDTF">2024-02-14T10:59:53Z</dcterms:modified>
</cp:coreProperties>
</file>